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Default Extension="gif" ContentType="image/gi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7" r:id="rId21"/>
    <p:sldId id="276" r:id="rId22"/>
    <p:sldId id="278" r:id="rId23"/>
    <p:sldId id="279" r:id="rId24"/>
    <p:sldId id="275" r:id="rId25"/>
    <p:sldId id="280" r:id="rId26"/>
    <p:sldId id="281" r:id="rId27"/>
    <p:sldId id="282" r:id="rId28"/>
    <p:sldId id="283"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4" d="100"/>
          <a:sy n="74" d="100"/>
        </p:scale>
        <p:origin x="-103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99A7D1-7343-4E24-B40A-2D6EBDC364A9}" type="datetimeFigureOut">
              <a:rPr lang="en-US" smtClean="0"/>
              <a:pPr/>
              <a:t>4/18/2012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7C4782-788E-4297-B25E-54197FB54DA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37C4782-788E-4297-B25E-54197FB54DA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37C4782-788E-4297-B25E-54197FB54DA8}"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37C4782-788E-4297-B25E-54197FB54DA8}"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37C4782-788E-4297-B25E-54197FB54DA8}"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37C4782-788E-4297-B25E-54197FB54DA8}"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37C4782-788E-4297-B25E-54197FB54DA8}"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37C4782-788E-4297-B25E-54197FB54DA8}"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37C4782-788E-4297-B25E-54197FB54DA8}"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37C4782-788E-4297-B25E-54197FB54DA8}"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37C4782-788E-4297-B25E-54197FB54DA8}"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37C4782-788E-4297-B25E-54197FB54DA8}"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37C4782-788E-4297-B25E-54197FB54DA8}"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37C4782-788E-4297-B25E-54197FB54DA8}"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37C4782-788E-4297-B25E-54197FB54DA8}"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37C4782-788E-4297-B25E-54197FB54DA8}"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37C4782-788E-4297-B25E-54197FB54DA8}"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37C4782-788E-4297-B25E-54197FB54DA8}"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37C4782-788E-4297-B25E-54197FB54DA8}"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37C4782-788E-4297-B25E-54197FB54DA8}"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37C4782-788E-4297-B25E-54197FB54DA8}"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37C4782-788E-4297-B25E-54197FB54DA8}" type="slidenum">
              <a:rPr lang="en-US" smtClean="0"/>
              <a:pPr/>
              <a:t>28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37C4782-788E-4297-B25E-54197FB54DA8}"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37C4782-788E-4297-B25E-54197FB54DA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37C4782-788E-4297-B25E-54197FB54DA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37C4782-788E-4297-B25E-54197FB54DA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37C4782-788E-4297-B25E-54197FB54DA8}"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37C4782-788E-4297-B25E-54197FB54DA8}"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E37C4782-788E-4297-B25E-54197FB54DA8}"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4C4EB70-8787-4A11-8588-87C0F0F1A6DB}" type="datetime1">
              <a:rPr lang="en-US" smtClean="0"/>
              <a:t>4/18/2012</a:t>
            </a:fld>
            <a:endParaRPr lang="en-US"/>
          </a:p>
        </p:txBody>
      </p:sp>
      <p:sp>
        <p:nvSpPr>
          <p:cNvPr id="5" name="Footer Placeholder 4"/>
          <p:cNvSpPr>
            <a:spLocks noGrp="1"/>
          </p:cNvSpPr>
          <p:nvPr>
            <p:ph type="ftr" sz="quarter" idx="11"/>
          </p:nvPr>
        </p:nvSpPr>
        <p:spPr/>
        <p:txBody>
          <a:bodyPr/>
          <a:lstStyle/>
          <a:p>
            <a:r>
              <a:rPr lang="en-US" smtClean="0"/>
              <a:t>Ehab A. Albalbisi</a:t>
            </a:r>
            <a:endParaRPr lang="en-US"/>
          </a:p>
        </p:txBody>
      </p:sp>
      <p:sp>
        <p:nvSpPr>
          <p:cNvPr id="6" name="Slide Number Placeholder 5"/>
          <p:cNvSpPr>
            <a:spLocks noGrp="1"/>
          </p:cNvSpPr>
          <p:nvPr>
            <p:ph type="sldNum" sz="quarter" idx="12"/>
          </p:nvPr>
        </p:nvSpPr>
        <p:spPr/>
        <p:txBody>
          <a:bodyPr/>
          <a:lstStyle/>
          <a:p>
            <a:fld id="{BBBB711E-D5D1-420B-8291-3887A077E60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983FE7-92C3-4B3E-B7CB-37B9D5962E68}" type="datetime1">
              <a:rPr lang="en-US" smtClean="0"/>
              <a:t>4/18/2012</a:t>
            </a:fld>
            <a:endParaRPr lang="en-US"/>
          </a:p>
        </p:txBody>
      </p:sp>
      <p:sp>
        <p:nvSpPr>
          <p:cNvPr id="5" name="Footer Placeholder 4"/>
          <p:cNvSpPr>
            <a:spLocks noGrp="1"/>
          </p:cNvSpPr>
          <p:nvPr>
            <p:ph type="ftr" sz="quarter" idx="11"/>
          </p:nvPr>
        </p:nvSpPr>
        <p:spPr/>
        <p:txBody>
          <a:bodyPr/>
          <a:lstStyle/>
          <a:p>
            <a:r>
              <a:rPr lang="en-US" smtClean="0"/>
              <a:t>Ehab A. Albalbisi</a:t>
            </a:r>
            <a:endParaRPr lang="en-US"/>
          </a:p>
        </p:txBody>
      </p:sp>
      <p:sp>
        <p:nvSpPr>
          <p:cNvPr id="6" name="Slide Number Placeholder 5"/>
          <p:cNvSpPr>
            <a:spLocks noGrp="1"/>
          </p:cNvSpPr>
          <p:nvPr>
            <p:ph type="sldNum" sz="quarter" idx="12"/>
          </p:nvPr>
        </p:nvSpPr>
        <p:spPr/>
        <p:txBody>
          <a:bodyPr/>
          <a:lstStyle/>
          <a:p>
            <a:fld id="{BBBB711E-D5D1-420B-8291-3887A077E60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27C8D4-7EF7-421E-AF6A-48C6A39D69D7}" type="datetime1">
              <a:rPr lang="en-US" smtClean="0"/>
              <a:t>4/18/2012</a:t>
            </a:fld>
            <a:endParaRPr lang="en-US"/>
          </a:p>
        </p:txBody>
      </p:sp>
      <p:sp>
        <p:nvSpPr>
          <p:cNvPr id="5" name="Footer Placeholder 4"/>
          <p:cNvSpPr>
            <a:spLocks noGrp="1"/>
          </p:cNvSpPr>
          <p:nvPr>
            <p:ph type="ftr" sz="quarter" idx="11"/>
          </p:nvPr>
        </p:nvSpPr>
        <p:spPr/>
        <p:txBody>
          <a:bodyPr/>
          <a:lstStyle/>
          <a:p>
            <a:r>
              <a:rPr lang="en-US" smtClean="0"/>
              <a:t>Ehab A. Albalbisi</a:t>
            </a:r>
            <a:endParaRPr lang="en-US"/>
          </a:p>
        </p:txBody>
      </p:sp>
      <p:sp>
        <p:nvSpPr>
          <p:cNvPr id="6" name="Slide Number Placeholder 5"/>
          <p:cNvSpPr>
            <a:spLocks noGrp="1"/>
          </p:cNvSpPr>
          <p:nvPr>
            <p:ph type="sldNum" sz="quarter" idx="12"/>
          </p:nvPr>
        </p:nvSpPr>
        <p:spPr/>
        <p:txBody>
          <a:bodyPr/>
          <a:lstStyle/>
          <a:p>
            <a:fld id="{BBBB711E-D5D1-420B-8291-3887A077E60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4E2EA7-A704-4A8D-8903-52E9B31439E1}" type="datetime1">
              <a:rPr lang="en-US" smtClean="0"/>
              <a:t>4/18/2012</a:t>
            </a:fld>
            <a:endParaRPr lang="en-US"/>
          </a:p>
        </p:txBody>
      </p:sp>
      <p:sp>
        <p:nvSpPr>
          <p:cNvPr id="5" name="Footer Placeholder 4"/>
          <p:cNvSpPr>
            <a:spLocks noGrp="1"/>
          </p:cNvSpPr>
          <p:nvPr>
            <p:ph type="ftr" sz="quarter" idx="11"/>
          </p:nvPr>
        </p:nvSpPr>
        <p:spPr/>
        <p:txBody>
          <a:bodyPr/>
          <a:lstStyle/>
          <a:p>
            <a:r>
              <a:rPr lang="en-US" smtClean="0"/>
              <a:t>Ehab A. Albalbisi</a:t>
            </a:r>
            <a:endParaRPr lang="en-US"/>
          </a:p>
        </p:txBody>
      </p:sp>
      <p:sp>
        <p:nvSpPr>
          <p:cNvPr id="6" name="Slide Number Placeholder 5"/>
          <p:cNvSpPr>
            <a:spLocks noGrp="1"/>
          </p:cNvSpPr>
          <p:nvPr>
            <p:ph type="sldNum" sz="quarter" idx="12"/>
          </p:nvPr>
        </p:nvSpPr>
        <p:spPr/>
        <p:txBody>
          <a:bodyPr/>
          <a:lstStyle/>
          <a:p>
            <a:fld id="{BBBB711E-D5D1-420B-8291-3887A077E60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8F3C06-699D-48D9-A611-B3E4A5DD1F7C}" type="datetime1">
              <a:rPr lang="en-US" smtClean="0"/>
              <a:t>4/18/2012</a:t>
            </a:fld>
            <a:endParaRPr lang="en-US"/>
          </a:p>
        </p:txBody>
      </p:sp>
      <p:sp>
        <p:nvSpPr>
          <p:cNvPr id="5" name="Footer Placeholder 4"/>
          <p:cNvSpPr>
            <a:spLocks noGrp="1"/>
          </p:cNvSpPr>
          <p:nvPr>
            <p:ph type="ftr" sz="quarter" idx="11"/>
          </p:nvPr>
        </p:nvSpPr>
        <p:spPr/>
        <p:txBody>
          <a:bodyPr/>
          <a:lstStyle/>
          <a:p>
            <a:r>
              <a:rPr lang="en-US" smtClean="0"/>
              <a:t>Ehab A. Albalbisi</a:t>
            </a:r>
            <a:endParaRPr lang="en-US"/>
          </a:p>
        </p:txBody>
      </p:sp>
      <p:sp>
        <p:nvSpPr>
          <p:cNvPr id="6" name="Slide Number Placeholder 5"/>
          <p:cNvSpPr>
            <a:spLocks noGrp="1"/>
          </p:cNvSpPr>
          <p:nvPr>
            <p:ph type="sldNum" sz="quarter" idx="12"/>
          </p:nvPr>
        </p:nvSpPr>
        <p:spPr/>
        <p:txBody>
          <a:bodyPr/>
          <a:lstStyle/>
          <a:p>
            <a:fld id="{BBBB711E-D5D1-420B-8291-3887A077E60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8E93F37-6385-46FC-BB95-EE28DF1CF6EC}" type="datetime1">
              <a:rPr lang="en-US" smtClean="0"/>
              <a:t>4/18/2012</a:t>
            </a:fld>
            <a:endParaRPr lang="en-US"/>
          </a:p>
        </p:txBody>
      </p:sp>
      <p:sp>
        <p:nvSpPr>
          <p:cNvPr id="6" name="Footer Placeholder 5"/>
          <p:cNvSpPr>
            <a:spLocks noGrp="1"/>
          </p:cNvSpPr>
          <p:nvPr>
            <p:ph type="ftr" sz="quarter" idx="11"/>
          </p:nvPr>
        </p:nvSpPr>
        <p:spPr/>
        <p:txBody>
          <a:bodyPr/>
          <a:lstStyle/>
          <a:p>
            <a:r>
              <a:rPr lang="en-US" smtClean="0"/>
              <a:t>Ehab A. Albalbisi</a:t>
            </a:r>
            <a:endParaRPr lang="en-US"/>
          </a:p>
        </p:txBody>
      </p:sp>
      <p:sp>
        <p:nvSpPr>
          <p:cNvPr id="7" name="Slide Number Placeholder 6"/>
          <p:cNvSpPr>
            <a:spLocks noGrp="1"/>
          </p:cNvSpPr>
          <p:nvPr>
            <p:ph type="sldNum" sz="quarter" idx="12"/>
          </p:nvPr>
        </p:nvSpPr>
        <p:spPr/>
        <p:txBody>
          <a:bodyPr/>
          <a:lstStyle/>
          <a:p>
            <a:fld id="{BBBB711E-D5D1-420B-8291-3887A077E60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B4F3A01-F37E-428F-9D8E-1ABAAC6592F5}" type="datetime1">
              <a:rPr lang="en-US" smtClean="0"/>
              <a:t>4/18/2012</a:t>
            </a:fld>
            <a:endParaRPr lang="en-US"/>
          </a:p>
        </p:txBody>
      </p:sp>
      <p:sp>
        <p:nvSpPr>
          <p:cNvPr id="8" name="Footer Placeholder 7"/>
          <p:cNvSpPr>
            <a:spLocks noGrp="1"/>
          </p:cNvSpPr>
          <p:nvPr>
            <p:ph type="ftr" sz="quarter" idx="11"/>
          </p:nvPr>
        </p:nvSpPr>
        <p:spPr/>
        <p:txBody>
          <a:bodyPr/>
          <a:lstStyle/>
          <a:p>
            <a:r>
              <a:rPr lang="en-US" smtClean="0"/>
              <a:t>Ehab A. Albalbisi</a:t>
            </a:r>
            <a:endParaRPr lang="en-US"/>
          </a:p>
        </p:txBody>
      </p:sp>
      <p:sp>
        <p:nvSpPr>
          <p:cNvPr id="9" name="Slide Number Placeholder 8"/>
          <p:cNvSpPr>
            <a:spLocks noGrp="1"/>
          </p:cNvSpPr>
          <p:nvPr>
            <p:ph type="sldNum" sz="quarter" idx="12"/>
          </p:nvPr>
        </p:nvSpPr>
        <p:spPr/>
        <p:txBody>
          <a:bodyPr/>
          <a:lstStyle/>
          <a:p>
            <a:fld id="{BBBB711E-D5D1-420B-8291-3887A077E60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52A6A2B-4931-48A9-BD13-C58987732B36}" type="datetime1">
              <a:rPr lang="en-US" smtClean="0"/>
              <a:t>4/18/2012</a:t>
            </a:fld>
            <a:endParaRPr lang="en-US"/>
          </a:p>
        </p:txBody>
      </p:sp>
      <p:sp>
        <p:nvSpPr>
          <p:cNvPr id="4" name="Footer Placeholder 3"/>
          <p:cNvSpPr>
            <a:spLocks noGrp="1"/>
          </p:cNvSpPr>
          <p:nvPr>
            <p:ph type="ftr" sz="quarter" idx="11"/>
          </p:nvPr>
        </p:nvSpPr>
        <p:spPr/>
        <p:txBody>
          <a:bodyPr/>
          <a:lstStyle/>
          <a:p>
            <a:r>
              <a:rPr lang="en-US" smtClean="0"/>
              <a:t>Ehab A. Albalbisi</a:t>
            </a:r>
            <a:endParaRPr lang="en-US"/>
          </a:p>
        </p:txBody>
      </p:sp>
      <p:sp>
        <p:nvSpPr>
          <p:cNvPr id="5" name="Slide Number Placeholder 4"/>
          <p:cNvSpPr>
            <a:spLocks noGrp="1"/>
          </p:cNvSpPr>
          <p:nvPr>
            <p:ph type="sldNum" sz="quarter" idx="12"/>
          </p:nvPr>
        </p:nvSpPr>
        <p:spPr/>
        <p:txBody>
          <a:bodyPr/>
          <a:lstStyle/>
          <a:p>
            <a:fld id="{BBBB711E-D5D1-420B-8291-3887A077E60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754527-6B51-4736-8589-C8CBD5FB4749}" type="datetime1">
              <a:rPr lang="en-US" smtClean="0"/>
              <a:t>4/18/2012</a:t>
            </a:fld>
            <a:endParaRPr lang="en-US"/>
          </a:p>
        </p:txBody>
      </p:sp>
      <p:sp>
        <p:nvSpPr>
          <p:cNvPr id="3" name="Footer Placeholder 2"/>
          <p:cNvSpPr>
            <a:spLocks noGrp="1"/>
          </p:cNvSpPr>
          <p:nvPr>
            <p:ph type="ftr" sz="quarter" idx="11"/>
          </p:nvPr>
        </p:nvSpPr>
        <p:spPr/>
        <p:txBody>
          <a:bodyPr/>
          <a:lstStyle/>
          <a:p>
            <a:r>
              <a:rPr lang="en-US" smtClean="0"/>
              <a:t>Ehab A. Albalbisi</a:t>
            </a:r>
            <a:endParaRPr lang="en-US"/>
          </a:p>
        </p:txBody>
      </p:sp>
      <p:sp>
        <p:nvSpPr>
          <p:cNvPr id="4" name="Slide Number Placeholder 3"/>
          <p:cNvSpPr>
            <a:spLocks noGrp="1"/>
          </p:cNvSpPr>
          <p:nvPr>
            <p:ph type="sldNum" sz="quarter" idx="12"/>
          </p:nvPr>
        </p:nvSpPr>
        <p:spPr/>
        <p:txBody>
          <a:bodyPr/>
          <a:lstStyle/>
          <a:p>
            <a:fld id="{BBBB711E-D5D1-420B-8291-3887A077E60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80770C-F8F9-401E-80E2-9E6821BCAA87}" type="datetime1">
              <a:rPr lang="en-US" smtClean="0"/>
              <a:t>4/18/2012</a:t>
            </a:fld>
            <a:endParaRPr lang="en-US"/>
          </a:p>
        </p:txBody>
      </p:sp>
      <p:sp>
        <p:nvSpPr>
          <p:cNvPr id="6" name="Footer Placeholder 5"/>
          <p:cNvSpPr>
            <a:spLocks noGrp="1"/>
          </p:cNvSpPr>
          <p:nvPr>
            <p:ph type="ftr" sz="quarter" idx="11"/>
          </p:nvPr>
        </p:nvSpPr>
        <p:spPr/>
        <p:txBody>
          <a:bodyPr/>
          <a:lstStyle/>
          <a:p>
            <a:r>
              <a:rPr lang="en-US" smtClean="0"/>
              <a:t>Ehab A. Albalbisi</a:t>
            </a:r>
            <a:endParaRPr lang="en-US"/>
          </a:p>
        </p:txBody>
      </p:sp>
      <p:sp>
        <p:nvSpPr>
          <p:cNvPr id="7" name="Slide Number Placeholder 6"/>
          <p:cNvSpPr>
            <a:spLocks noGrp="1"/>
          </p:cNvSpPr>
          <p:nvPr>
            <p:ph type="sldNum" sz="quarter" idx="12"/>
          </p:nvPr>
        </p:nvSpPr>
        <p:spPr/>
        <p:txBody>
          <a:bodyPr/>
          <a:lstStyle/>
          <a:p>
            <a:fld id="{BBBB711E-D5D1-420B-8291-3887A077E60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7C44BC-A1DD-47CE-8FC4-61C2AA6264AE}" type="datetime1">
              <a:rPr lang="en-US" smtClean="0"/>
              <a:t>4/18/2012</a:t>
            </a:fld>
            <a:endParaRPr lang="en-US"/>
          </a:p>
        </p:txBody>
      </p:sp>
      <p:sp>
        <p:nvSpPr>
          <p:cNvPr id="6" name="Footer Placeholder 5"/>
          <p:cNvSpPr>
            <a:spLocks noGrp="1"/>
          </p:cNvSpPr>
          <p:nvPr>
            <p:ph type="ftr" sz="quarter" idx="11"/>
          </p:nvPr>
        </p:nvSpPr>
        <p:spPr/>
        <p:txBody>
          <a:bodyPr/>
          <a:lstStyle/>
          <a:p>
            <a:r>
              <a:rPr lang="en-US" smtClean="0"/>
              <a:t>Ehab A. Albalbisi</a:t>
            </a:r>
            <a:endParaRPr lang="en-US"/>
          </a:p>
        </p:txBody>
      </p:sp>
      <p:sp>
        <p:nvSpPr>
          <p:cNvPr id="7" name="Slide Number Placeholder 6"/>
          <p:cNvSpPr>
            <a:spLocks noGrp="1"/>
          </p:cNvSpPr>
          <p:nvPr>
            <p:ph type="sldNum" sz="quarter" idx="12"/>
          </p:nvPr>
        </p:nvSpPr>
        <p:spPr/>
        <p:txBody>
          <a:bodyPr/>
          <a:lstStyle/>
          <a:p>
            <a:fld id="{BBBB711E-D5D1-420B-8291-3887A077E60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B03C7E-A227-4F3C-9041-E5A07D0BEF31}" type="datetime1">
              <a:rPr lang="en-US" smtClean="0"/>
              <a:t>4/18/2012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Ehab A. Albalbisi</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BB711E-D5D1-420B-8291-3887A077E60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19.jpe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04800"/>
            <a:ext cx="7772400" cy="1543050"/>
          </a:xfrm>
        </p:spPr>
        <p:txBody>
          <a:bodyPr/>
          <a:lstStyle/>
          <a:p>
            <a:r>
              <a:rPr lang="en-US" b="1" i="1" u="sng" dirty="0" smtClean="0"/>
              <a:t>Objectives</a:t>
            </a:r>
            <a:endParaRPr lang="en-US" b="1" i="1" u="sng" dirty="0"/>
          </a:p>
        </p:txBody>
      </p:sp>
      <p:sp>
        <p:nvSpPr>
          <p:cNvPr id="3" name="Subtitle 2"/>
          <p:cNvSpPr>
            <a:spLocks noGrp="1"/>
          </p:cNvSpPr>
          <p:nvPr>
            <p:ph type="subTitle" idx="1"/>
          </p:nvPr>
        </p:nvSpPr>
        <p:spPr>
          <a:xfrm>
            <a:off x="533400" y="1752600"/>
            <a:ext cx="8077200" cy="4267200"/>
          </a:xfrm>
        </p:spPr>
        <p:txBody>
          <a:bodyPr/>
          <a:lstStyle/>
          <a:p>
            <a:pPr algn="l">
              <a:buFont typeface="Arial" pitchFamily="34" charset="0"/>
              <a:buChar char="•"/>
            </a:pPr>
            <a:r>
              <a:rPr lang="en-US" dirty="0" smtClean="0">
                <a:solidFill>
                  <a:schemeClr val="tx1"/>
                </a:solidFill>
              </a:rPr>
              <a:t>Type of </a:t>
            </a:r>
            <a:r>
              <a:rPr lang="en-US" dirty="0" err="1" smtClean="0">
                <a:solidFill>
                  <a:schemeClr val="tx1"/>
                </a:solidFill>
              </a:rPr>
              <a:t>endotracheal</a:t>
            </a:r>
            <a:r>
              <a:rPr lang="en-US" dirty="0" smtClean="0">
                <a:solidFill>
                  <a:schemeClr val="tx1"/>
                </a:solidFill>
              </a:rPr>
              <a:t> tubes.</a:t>
            </a:r>
          </a:p>
          <a:p>
            <a:pPr algn="l">
              <a:buFont typeface="Arial" pitchFamily="34" charset="0"/>
              <a:buChar char="•"/>
            </a:pPr>
            <a:endParaRPr lang="en-US" dirty="0" smtClean="0">
              <a:solidFill>
                <a:schemeClr val="tx1"/>
              </a:solidFill>
            </a:endParaRPr>
          </a:p>
          <a:p>
            <a:pPr algn="l">
              <a:buFont typeface="Arial" pitchFamily="34" charset="0"/>
              <a:buChar char="•"/>
            </a:pPr>
            <a:r>
              <a:rPr lang="en-US" dirty="0">
                <a:solidFill>
                  <a:schemeClr val="tx1"/>
                </a:solidFill>
              </a:rPr>
              <a:t> </a:t>
            </a:r>
            <a:r>
              <a:rPr lang="en-US" dirty="0" smtClean="0">
                <a:solidFill>
                  <a:schemeClr val="tx1"/>
                </a:solidFill>
              </a:rPr>
              <a:t>Laryngeal mask airway.</a:t>
            </a:r>
          </a:p>
          <a:p>
            <a:pPr algn="l">
              <a:buFont typeface="Arial" pitchFamily="34" charset="0"/>
              <a:buChar char="•"/>
            </a:pPr>
            <a:endParaRPr lang="en-US" dirty="0" smtClean="0">
              <a:solidFill>
                <a:schemeClr val="tx1"/>
              </a:solidFill>
            </a:endParaRPr>
          </a:p>
          <a:p>
            <a:pPr algn="l">
              <a:buFont typeface="Arial" pitchFamily="34" charset="0"/>
              <a:buChar char="•"/>
            </a:pPr>
            <a:r>
              <a:rPr lang="en-US" dirty="0">
                <a:solidFill>
                  <a:schemeClr val="tx1"/>
                </a:solidFill>
              </a:rPr>
              <a:t> </a:t>
            </a:r>
            <a:r>
              <a:rPr lang="en-US" dirty="0" smtClean="0">
                <a:solidFill>
                  <a:schemeClr val="tx1"/>
                </a:solidFill>
              </a:rPr>
              <a:t>Oropharyngeal airway.</a:t>
            </a:r>
          </a:p>
          <a:p>
            <a:pPr algn="l">
              <a:buFont typeface="Arial" pitchFamily="34" charset="0"/>
              <a:buChar char="•"/>
            </a:pPr>
            <a:endParaRPr lang="en-US" dirty="0" smtClean="0">
              <a:solidFill>
                <a:schemeClr val="tx1"/>
              </a:solidFill>
            </a:endParaRPr>
          </a:p>
          <a:p>
            <a:pPr algn="l">
              <a:buFont typeface="Arial" pitchFamily="34" charset="0"/>
              <a:buChar char="•"/>
            </a:pPr>
            <a:r>
              <a:rPr lang="en-US" dirty="0">
                <a:solidFill>
                  <a:schemeClr val="tx1"/>
                </a:solidFill>
              </a:rPr>
              <a:t> </a:t>
            </a:r>
            <a:r>
              <a:rPr lang="en-US" dirty="0" err="1" smtClean="0">
                <a:solidFill>
                  <a:schemeClr val="tx1"/>
                </a:solidFill>
              </a:rPr>
              <a:t>Nasophryngeal</a:t>
            </a:r>
            <a:r>
              <a:rPr lang="en-US" dirty="0" smtClean="0">
                <a:solidFill>
                  <a:schemeClr val="tx1"/>
                </a:solidFill>
              </a:rPr>
              <a:t> airway.</a:t>
            </a:r>
            <a:endParaRPr lang="en-US" dirty="0">
              <a:solidFill>
                <a:schemeClr val="tx1"/>
              </a:solidFill>
            </a:endParaRPr>
          </a:p>
        </p:txBody>
      </p:sp>
      <p:sp>
        <p:nvSpPr>
          <p:cNvPr id="4" name="Footer Placeholder 3"/>
          <p:cNvSpPr>
            <a:spLocks noGrp="1"/>
          </p:cNvSpPr>
          <p:nvPr>
            <p:ph type="ftr" sz="quarter" idx="11"/>
          </p:nvPr>
        </p:nvSpPr>
        <p:spPr/>
        <p:txBody>
          <a:bodyPr/>
          <a:lstStyle/>
          <a:p>
            <a:r>
              <a:rPr lang="en-US" smtClean="0"/>
              <a:t>Ehab A. Albalbisi</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04800"/>
            <a:ext cx="7772400" cy="1543050"/>
          </a:xfrm>
        </p:spPr>
        <p:txBody>
          <a:bodyPr/>
          <a:lstStyle/>
          <a:p>
            <a:r>
              <a:rPr lang="en-US" b="1" i="1" u="sng" dirty="0" smtClean="0">
                <a:solidFill>
                  <a:srgbClr val="FF0000"/>
                </a:solidFill>
              </a:rPr>
              <a:t>Specialized</a:t>
            </a:r>
            <a:endParaRPr lang="en-US" b="1" i="1" u="sng" dirty="0">
              <a:solidFill>
                <a:srgbClr val="FF0000"/>
              </a:solidFill>
            </a:endParaRPr>
          </a:p>
        </p:txBody>
      </p:sp>
      <p:sp>
        <p:nvSpPr>
          <p:cNvPr id="3" name="Subtitle 2"/>
          <p:cNvSpPr>
            <a:spLocks noGrp="1"/>
          </p:cNvSpPr>
          <p:nvPr>
            <p:ph type="subTitle" idx="1"/>
          </p:nvPr>
        </p:nvSpPr>
        <p:spPr>
          <a:xfrm>
            <a:off x="533400" y="1752600"/>
            <a:ext cx="8077200" cy="4267200"/>
          </a:xfrm>
        </p:spPr>
        <p:txBody>
          <a:bodyPr>
            <a:normAutofit/>
          </a:bodyPr>
          <a:lstStyle/>
          <a:p>
            <a:pPr algn="l">
              <a:buFont typeface="Arial" pitchFamily="34" charset="0"/>
              <a:buChar char="•"/>
            </a:pPr>
            <a:r>
              <a:rPr lang="en-US" dirty="0" smtClean="0">
                <a:solidFill>
                  <a:schemeClr val="tx1"/>
                </a:solidFill>
              </a:rPr>
              <a:t> </a:t>
            </a:r>
            <a:r>
              <a:rPr lang="en-US" dirty="0" err="1" smtClean="0">
                <a:solidFill>
                  <a:schemeClr val="tx1"/>
                </a:solidFill>
              </a:rPr>
              <a:t>Armoured</a:t>
            </a:r>
            <a:r>
              <a:rPr lang="en-US" dirty="0" smtClean="0">
                <a:solidFill>
                  <a:schemeClr val="tx1"/>
                </a:solidFill>
              </a:rPr>
              <a:t> latex tube.</a:t>
            </a:r>
          </a:p>
          <a:p>
            <a:pPr algn="l">
              <a:buFont typeface="Arial" pitchFamily="34" charset="0"/>
              <a:buChar char="•"/>
            </a:pPr>
            <a:r>
              <a:rPr lang="en-US" dirty="0">
                <a:solidFill>
                  <a:schemeClr val="tx1"/>
                </a:solidFill>
              </a:rPr>
              <a:t> </a:t>
            </a:r>
            <a:r>
              <a:rPr lang="en-US" dirty="0" err="1" smtClean="0">
                <a:solidFill>
                  <a:schemeClr val="tx1"/>
                </a:solidFill>
              </a:rPr>
              <a:t>Flexometallic</a:t>
            </a:r>
            <a:r>
              <a:rPr lang="en-US" dirty="0" smtClean="0">
                <a:solidFill>
                  <a:schemeClr val="tx1"/>
                </a:solidFill>
              </a:rPr>
              <a:t> tubes.</a:t>
            </a:r>
          </a:p>
          <a:p>
            <a:pPr algn="l">
              <a:buFont typeface="Arial" pitchFamily="34" charset="0"/>
              <a:buChar char="•"/>
            </a:pPr>
            <a:r>
              <a:rPr lang="en-US" dirty="0" smtClean="0">
                <a:solidFill>
                  <a:schemeClr val="tx1"/>
                </a:solidFill>
              </a:rPr>
              <a:t> Flexible metal tube.</a:t>
            </a:r>
          </a:p>
          <a:p>
            <a:pPr algn="l">
              <a:buFont typeface="Arial" pitchFamily="34" charset="0"/>
              <a:buChar char="•"/>
            </a:pPr>
            <a:r>
              <a:rPr lang="en-US" dirty="0" smtClean="0">
                <a:solidFill>
                  <a:schemeClr val="tx1"/>
                </a:solidFill>
              </a:rPr>
              <a:t> Parker tube.</a:t>
            </a:r>
          </a:p>
          <a:p>
            <a:pPr algn="l">
              <a:buFont typeface="Arial" pitchFamily="34" charset="0"/>
              <a:buChar char="•"/>
            </a:pPr>
            <a:r>
              <a:rPr lang="en-US" dirty="0">
                <a:solidFill>
                  <a:schemeClr val="tx1"/>
                </a:solidFill>
              </a:rPr>
              <a:t> </a:t>
            </a:r>
            <a:r>
              <a:rPr lang="en-US" dirty="0" smtClean="0">
                <a:solidFill>
                  <a:schemeClr val="tx1"/>
                </a:solidFill>
              </a:rPr>
              <a:t>Combitube.</a:t>
            </a:r>
          </a:p>
          <a:p>
            <a:pPr algn="l">
              <a:buFont typeface="Arial" pitchFamily="34" charset="0"/>
              <a:buChar char="•"/>
            </a:pPr>
            <a:r>
              <a:rPr lang="en-US" dirty="0" smtClean="0">
                <a:solidFill>
                  <a:schemeClr val="tx1"/>
                </a:solidFill>
              </a:rPr>
              <a:t> Double-lumen tube.</a:t>
            </a:r>
            <a:endParaRPr lang="en-US" dirty="0">
              <a:solidFill>
                <a:schemeClr val="tx1"/>
              </a:solidFill>
            </a:endParaRPr>
          </a:p>
        </p:txBody>
      </p:sp>
      <p:sp>
        <p:nvSpPr>
          <p:cNvPr id="4" name="Footer Placeholder 3"/>
          <p:cNvSpPr>
            <a:spLocks noGrp="1"/>
          </p:cNvSpPr>
          <p:nvPr>
            <p:ph type="ftr" sz="quarter" idx="11"/>
          </p:nvPr>
        </p:nvSpPr>
        <p:spPr/>
        <p:txBody>
          <a:bodyPr/>
          <a:lstStyle/>
          <a:p>
            <a:r>
              <a:rPr lang="en-US" smtClean="0"/>
              <a:t>Ehab A. Albalbisi</a:t>
            </a: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286000"/>
            <a:ext cx="7772400" cy="1543050"/>
          </a:xfrm>
        </p:spPr>
        <p:txBody>
          <a:bodyPr>
            <a:normAutofit/>
          </a:bodyPr>
          <a:lstStyle/>
          <a:p>
            <a:r>
              <a:rPr lang="en-US" sz="4000" b="1" i="1" u="sng" dirty="0" smtClean="0"/>
              <a:t>Laryngeal mask airway (LMA)</a:t>
            </a:r>
            <a:endParaRPr lang="en-US" sz="4000" b="1" i="1" u="sng" dirty="0"/>
          </a:p>
        </p:txBody>
      </p:sp>
      <p:sp>
        <p:nvSpPr>
          <p:cNvPr id="1026" name="AutoShape 2" descr="http://www.hospital-int.net/upload/image_files/suppliers/gallery/44/airway-management-systems/airway-management-endotracheal-tube.jpg"/>
          <p:cNvSpPr>
            <a:spLocks noChangeAspect="1" noChangeArrowheads="1"/>
          </p:cNvSpPr>
          <p:nvPr/>
        </p:nvSpPr>
        <p:spPr bwMode="auto">
          <a:xfrm>
            <a:off x="157163" y="-2536825"/>
            <a:ext cx="5248275" cy="52959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8" name="AutoShape 4" descr="http://www.hospital-int.net/upload/image_files/suppliers/gallery/44/airway-management-systems/airway-management-endotracheal-tube.jpg"/>
          <p:cNvSpPr>
            <a:spLocks noChangeAspect="1" noChangeArrowheads="1"/>
          </p:cNvSpPr>
          <p:nvPr/>
        </p:nvSpPr>
        <p:spPr bwMode="auto">
          <a:xfrm>
            <a:off x="157163" y="-2536825"/>
            <a:ext cx="5248275" cy="52959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5" name="Footer Placeholder 4"/>
          <p:cNvSpPr>
            <a:spLocks noGrp="1"/>
          </p:cNvSpPr>
          <p:nvPr>
            <p:ph type="ftr" sz="quarter" idx="11"/>
          </p:nvPr>
        </p:nvSpPr>
        <p:spPr/>
        <p:txBody>
          <a:bodyPr/>
          <a:lstStyle/>
          <a:p>
            <a:r>
              <a:rPr lang="en-US" smtClean="0"/>
              <a:t>Ehab A. Albalbisi</a:t>
            </a: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914400"/>
            <a:ext cx="8077200" cy="4267200"/>
          </a:xfrm>
        </p:spPr>
        <p:txBody>
          <a:bodyPr>
            <a:normAutofit/>
          </a:bodyPr>
          <a:lstStyle/>
          <a:p>
            <a:pPr algn="l">
              <a:buFont typeface="Arial" pitchFamily="34" charset="0"/>
              <a:buChar char="•"/>
            </a:pPr>
            <a:r>
              <a:rPr lang="en-US" sz="2800" dirty="0" smtClean="0">
                <a:solidFill>
                  <a:schemeClr val="tx1"/>
                </a:solidFill>
              </a:rPr>
              <a:t> It consists of a mask that sits over the laryngeal opening, attached to which is a tube that protrudes from the mouth and connects directly to the </a:t>
            </a:r>
            <a:r>
              <a:rPr lang="en-US" sz="2800" dirty="0" err="1" smtClean="0">
                <a:solidFill>
                  <a:schemeClr val="tx1"/>
                </a:solidFill>
              </a:rPr>
              <a:t>anaesthetic</a:t>
            </a:r>
            <a:r>
              <a:rPr lang="en-US" sz="2800" dirty="0" smtClean="0">
                <a:solidFill>
                  <a:schemeClr val="tx1"/>
                </a:solidFill>
              </a:rPr>
              <a:t> breathing system.</a:t>
            </a:r>
            <a:endParaRPr lang="en-US" sz="2800" dirty="0">
              <a:solidFill>
                <a:schemeClr val="tx1"/>
              </a:solidFill>
            </a:endParaRPr>
          </a:p>
        </p:txBody>
      </p:sp>
      <p:sp>
        <p:nvSpPr>
          <p:cNvPr id="15362" name="AutoShape 2" descr="http://www.myrespiratorysupply.com/images/pvc%20LMA%204.JPG"/>
          <p:cNvSpPr>
            <a:spLocks noChangeAspect="1" noChangeArrowheads="1"/>
          </p:cNvSpPr>
          <p:nvPr/>
        </p:nvSpPr>
        <p:spPr bwMode="auto">
          <a:xfrm>
            <a:off x="157163" y="-2193925"/>
            <a:ext cx="6096000" cy="45720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6" name="Picture 5" descr="10-.jpg"/>
          <p:cNvPicPr>
            <a:picLocks noChangeAspect="1"/>
          </p:cNvPicPr>
          <p:nvPr/>
        </p:nvPicPr>
        <p:blipFill>
          <a:blip r:embed="rId3"/>
          <a:stretch>
            <a:fillRect/>
          </a:stretch>
        </p:blipFill>
        <p:spPr>
          <a:xfrm>
            <a:off x="2286000" y="2819400"/>
            <a:ext cx="4902200" cy="3676650"/>
          </a:xfrm>
          <a:prstGeom prst="rect">
            <a:avLst/>
          </a:prstGeom>
        </p:spPr>
      </p:pic>
      <p:sp>
        <p:nvSpPr>
          <p:cNvPr id="5" name="Footer Placeholder 4"/>
          <p:cNvSpPr>
            <a:spLocks noGrp="1"/>
          </p:cNvSpPr>
          <p:nvPr>
            <p:ph type="ftr" sz="quarter" idx="11"/>
          </p:nvPr>
        </p:nvSpPr>
        <p:spPr/>
        <p:txBody>
          <a:bodyPr/>
          <a:lstStyle/>
          <a:p>
            <a:r>
              <a:rPr lang="en-US" smtClean="0"/>
              <a:t>Ehab A. Albalbisi</a:t>
            </a: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1219200"/>
            <a:ext cx="8077200" cy="4267200"/>
          </a:xfrm>
        </p:spPr>
        <p:txBody>
          <a:bodyPr>
            <a:normAutofit/>
          </a:bodyPr>
          <a:lstStyle/>
          <a:p>
            <a:pPr algn="l">
              <a:buFont typeface="Arial" pitchFamily="34" charset="0"/>
              <a:buChar char="•"/>
            </a:pPr>
            <a:r>
              <a:rPr lang="en-US" sz="2800" dirty="0" smtClean="0">
                <a:solidFill>
                  <a:schemeClr val="tx1"/>
                </a:solidFill>
              </a:rPr>
              <a:t>  The LMA is produced in a variety of sizes suitable for all patients, from neonates to adults, with sizes 3, 4 and 5 being the most commonly used in female and male adults.</a:t>
            </a:r>
          </a:p>
          <a:p>
            <a:pPr algn="l"/>
            <a:endParaRPr lang="en-US" sz="2800" dirty="0" smtClean="0">
              <a:solidFill>
                <a:schemeClr val="tx1"/>
              </a:solidFill>
            </a:endParaRPr>
          </a:p>
          <a:p>
            <a:pPr algn="l">
              <a:buFont typeface="Arial" pitchFamily="34" charset="0"/>
              <a:buChar char="•"/>
            </a:pPr>
            <a:r>
              <a:rPr lang="en-US" sz="2800" dirty="0" smtClean="0">
                <a:solidFill>
                  <a:schemeClr val="tx1"/>
                </a:solidFill>
              </a:rPr>
              <a:t> Patients can be ventilated via the LMA provided that high inflation pressures are avoided, otherwise leakage occurs past the cuff.</a:t>
            </a:r>
            <a:endParaRPr lang="en-US" sz="2800" dirty="0">
              <a:solidFill>
                <a:schemeClr val="tx1"/>
              </a:solidFill>
            </a:endParaRPr>
          </a:p>
        </p:txBody>
      </p:sp>
      <p:sp>
        <p:nvSpPr>
          <p:cNvPr id="15362" name="AutoShape 2" descr="http://www.myrespiratorysupply.com/images/pvc%20LMA%204.JPG"/>
          <p:cNvSpPr>
            <a:spLocks noChangeAspect="1" noChangeArrowheads="1"/>
          </p:cNvSpPr>
          <p:nvPr/>
        </p:nvSpPr>
        <p:spPr bwMode="auto">
          <a:xfrm>
            <a:off x="157163" y="-2193925"/>
            <a:ext cx="6096000" cy="45720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1"/>
          </p:nvPr>
        </p:nvSpPr>
        <p:spPr/>
        <p:txBody>
          <a:bodyPr/>
          <a:lstStyle/>
          <a:p>
            <a:r>
              <a:rPr lang="en-US" smtClean="0"/>
              <a:t>Ehab A. Albalbisi</a:t>
            </a: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04800"/>
            <a:ext cx="7772400" cy="1543050"/>
          </a:xfrm>
        </p:spPr>
        <p:txBody>
          <a:bodyPr/>
          <a:lstStyle/>
          <a:p>
            <a:r>
              <a:rPr lang="en-US" b="1" i="1" u="sng" dirty="0" smtClean="0">
                <a:solidFill>
                  <a:srgbClr val="FF0000"/>
                </a:solidFill>
              </a:rPr>
              <a:t>Types</a:t>
            </a:r>
            <a:endParaRPr lang="en-US" b="1" i="1" u="sng" dirty="0">
              <a:solidFill>
                <a:srgbClr val="FF0000"/>
              </a:solidFill>
            </a:endParaRPr>
          </a:p>
        </p:txBody>
      </p:sp>
      <p:sp>
        <p:nvSpPr>
          <p:cNvPr id="3" name="Subtitle 2"/>
          <p:cNvSpPr>
            <a:spLocks noGrp="1"/>
          </p:cNvSpPr>
          <p:nvPr>
            <p:ph type="subTitle" idx="1"/>
          </p:nvPr>
        </p:nvSpPr>
        <p:spPr>
          <a:xfrm>
            <a:off x="533400" y="1752600"/>
            <a:ext cx="8077200" cy="4267200"/>
          </a:xfrm>
        </p:spPr>
        <p:txBody>
          <a:bodyPr>
            <a:normAutofit/>
          </a:bodyPr>
          <a:lstStyle/>
          <a:p>
            <a:pPr algn="l">
              <a:buFont typeface="Arial" pitchFamily="34" charset="0"/>
              <a:buChar char="•"/>
            </a:pPr>
            <a:r>
              <a:rPr lang="en-US" dirty="0" smtClean="0">
                <a:solidFill>
                  <a:schemeClr val="tx1"/>
                </a:solidFill>
              </a:rPr>
              <a:t> </a:t>
            </a:r>
            <a:r>
              <a:rPr lang="en-US" dirty="0" err="1" smtClean="0">
                <a:solidFill>
                  <a:schemeClr val="tx1"/>
                </a:solidFill>
              </a:rPr>
              <a:t>Intubating</a:t>
            </a:r>
            <a:r>
              <a:rPr lang="en-US" dirty="0" smtClean="0">
                <a:solidFill>
                  <a:schemeClr val="tx1"/>
                </a:solidFill>
              </a:rPr>
              <a:t> LMA:</a:t>
            </a:r>
          </a:p>
          <a:p>
            <a:pPr lvl="2" algn="l">
              <a:buFont typeface="Wingdings" pitchFamily="2" charset="2"/>
              <a:buChar char="§"/>
            </a:pPr>
            <a:r>
              <a:rPr lang="en-US" dirty="0">
                <a:solidFill>
                  <a:schemeClr val="tx1"/>
                </a:solidFill>
              </a:rPr>
              <a:t> </a:t>
            </a:r>
            <a:r>
              <a:rPr lang="en-US" dirty="0" smtClean="0">
                <a:solidFill>
                  <a:schemeClr val="tx1"/>
                </a:solidFill>
              </a:rPr>
              <a:t> Used as conduit to perform tracheal intubation the need for laryngoscopy.</a:t>
            </a:r>
          </a:p>
          <a:p>
            <a:pPr lvl="2" algn="l"/>
            <a:endParaRPr lang="en-US" dirty="0" smtClean="0">
              <a:solidFill>
                <a:schemeClr val="tx1"/>
              </a:solidFill>
            </a:endParaRPr>
          </a:p>
          <a:p>
            <a:pPr lvl="2" algn="l">
              <a:buFont typeface="Wingdings" pitchFamily="2" charset="2"/>
              <a:buChar char="§"/>
            </a:pPr>
            <a:endParaRPr lang="en-US" dirty="0">
              <a:solidFill>
                <a:schemeClr val="tx1"/>
              </a:solidFill>
            </a:endParaRPr>
          </a:p>
        </p:txBody>
      </p:sp>
      <p:pic>
        <p:nvPicPr>
          <p:cNvPr id="4" name="Picture 3" descr="11.jpg"/>
          <p:cNvPicPr>
            <a:picLocks noChangeAspect="1"/>
          </p:cNvPicPr>
          <p:nvPr/>
        </p:nvPicPr>
        <p:blipFill>
          <a:blip r:embed="rId3"/>
          <a:stretch>
            <a:fillRect/>
          </a:stretch>
        </p:blipFill>
        <p:spPr>
          <a:xfrm>
            <a:off x="2590800" y="3312552"/>
            <a:ext cx="4038600" cy="3355513"/>
          </a:xfrm>
          <a:prstGeom prst="rect">
            <a:avLst/>
          </a:prstGeom>
        </p:spPr>
      </p:pic>
      <p:sp>
        <p:nvSpPr>
          <p:cNvPr id="5" name="Footer Placeholder 4"/>
          <p:cNvSpPr>
            <a:spLocks noGrp="1"/>
          </p:cNvSpPr>
          <p:nvPr>
            <p:ph type="ftr" sz="quarter" idx="11"/>
          </p:nvPr>
        </p:nvSpPr>
        <p:spPr/>
        <p:txBody>
          <a:bodyPr/>
          <a:lstStyle/>
          <a:p>
            <a:r>
              <a:rPr lang="en-US" smtClean="0"/>
              <a:t>Ehab A. Albalbisi</a:t>
            </a: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04800"/>
            <a:ext cx="7772400" cy="1543050"/>
          </a:xfrm>
        </p:spPr>
        <p:txBody>
          <a:bodyPr/>
          <a:lstStyle/>
          <a:p>
            <a:r>
              <a:rPr lang="en-US" b="1" i="1" u="sng" dirty="0" smtClean="0">
                <a:solidFill>
                  <a:srgbClr val="FF0000"/>
                </a:solidFill>
              </a:rPr>
              <a:t>Types (con…)</a:t>
            </a:r>
            <a:endParaRPr lang="en-US" b="1" i="1" u="sng" dirty="0">
              <a:solidFill>
                <a:srgbClr val="FF0000"/>
              </a:solidFill>
            </a:endParaRPr>
          </a:p>
        </p:txBody>
      </p:sp>
      <p:sp>
        <p:nvSpPr>
          <p:cNvPr id="3" name="Subtitle 2"/>
          <p:cNvSpPr>
            <a:spLocks noGrp="1"/>
          </p:cNvSpPr>
          <p:nvPr>
            <p:ph type="subTitle" idx="1"/>
          </p:nvPr>
        </p:nvSpPr>
        <p:spPr>
          <a:xfrm>
            <a:off x="533400" y="1752600"/>
            <a:ext cx="8077200" cy="4267200"/>
          </a:xfrm>
        </p:spPr>
        <p:txBody>
          <a:bodyPr>
            <a:normAutofit/>
          </a:bodyPr>
          <a:lstStyle/>
          <a:p>
            <a:pPr algn="l">
              <a:buFont typeface="Arial" pitchFamily="34" charset="0"/>
              <a:buChar char="•"/>
            </a:pPr>
            <a:r>
              <a:rPr lang="en-US" dirty="0" smtClean="0">
                <a:solidFill>
                  <a:schemeClr val="tx1"/>
                </a:solidFill>
              </a:rPr>
              <a:t> </a:t>
            </a:r>
            <a:r>
              <a:rPr lang="en-US" dirty="0" err="1" smtClean="0">
                <a:solidFill>
                  <a:schemeClr val="tx1"/>
                </a:solidFill>
              </a:rPr>
              <a:t>Peoseal</a:t>
            </a:r>
            <a:r>
              <a:rPr lang="en-US" dirty="0" smtClean="0">
                <a:solidFill>
                  <a:schemeClr val="tx1"/>
                </a:solidFill>
              </a:rPr>
              <a:t> LMA:</a:t>
            </a:r>
          </a:p>
          <a:p>
            <a:pPr lvl="2" algn="l">
              <a:buFont typeface="Wingdings" pitchFamily="2" charset="2"/>
              <a:buChar char="§"/>
            </a:pPr>
            <a:r>
              <a:rPr lang="en-US" sz="2000" dirty="0">
                <a:solidFill>
                  <a:schemeClr val="tx1"/>
                </a:solidFill>
              </a:rPr>
              <a:t> </a:t>
            </a:r>
            <a:r>
              <a:rPr lang="en-US" sz="2000" dirty="0" smtClean="0">
                <a:solidFill>
                  <a:schemeClr val="tx1"/>
                </a:solidFill>
              </a:rPr>
              <a:t> Has an additional posterior cuff to improve the seal around the larynx and reduce leak when the patient is ventilated.</a:t>
            </a:r>
          </a:p>
          <a:p>
            <a:pPr lvl="2" algn="l"/>
            <a:endParaRPr lang="en-US" sz="2000" dirty="0" smtClean="0">
              <a:solidFill>
                <a:schemeClr val="tx1"/>
              </a:solidFill>
            </a:endParaRPr>
          </a:p>
          <a:p>
            <a:pPr lvl="2" algn="l">
              <a:buFont typeface="Wingdings" pitchFamily="2" charset="2"/>
              <a:buChar char="§"/>
            </a:pPr>
            <a:r>
              <a:rPr lang="en-US" sz="2000" dirty="0">
                <a:solidFill>
                  <a:schemeClr val="tx1"/>
                </a:solidFill>
              </a:rPr>
              <a:t> </a:t>
            </a:r>
            <a:r>
              <a:rPr lang="en-US" sz="2000" dirty="0" smtClean="0">
                <a:solidFill>
                  <a:schemeClr val="tx1"/>
                </a:solidFill>
              </a:rPr>
              <a:t>It also has a secondary tube to allow drainage of gastric contents.</a:t>
            </a:r>
          </a:p>
          <a:p>
            <a:pPr lvl="2" algn="l"/>
            <a:endParaRPr lang="en-US" dirty="0" smtClean="0">
              <a:solidFill>
                <a:schemeClr val="tx1"/>
              </a:solidFill>
            </a:endParaRPr>
          </a:p>
          <a:p>
            <a:pPr lvl="2" algn="l"/>
            <a:endParaRPr lang="en-US" dirty="0">
              <a:solidFill>
                <a:schemeClr val="tx1"/>
              </a:solidFill>
            </a:endParaRPr>
          </a:p>
        </p:txBody>
      </p:sp>
      <p:pic>
        <p:nvPicPr>
          <p:cNvPr id="5" name="Picture 4" descr="12.jpg"/>
          <p:cNvPicPr>
            <a:picLocks noChangeAspect="1"/>
          </p:cNvPicPr>
          <p:nvPr/>
        </p:nvPicPr>
        <p:blipFill>
          <a:blip r:embed="rId3"/>
          <a:stretch>
            <a:fillRect/>
          </a:stretch>
        </p:blipFill>
        <p:spPr>
          <a:xfrm>
            <a:off x="3200400" y="3733800"/>
            <a:ext cx="3962400" cy="2895600"/>
          </a:xfrm>
          <a:prstGeom prst="rect">
            <a:avLst/>
          </a:prstGeom>
        </p:spPr>
      </p:pic>
      <p:sp>
        <p:nvSpPr>
          <p:cNvPr id="6" name="Footer Placeholder 5"/>
          <p:cNvSpPr>
            <a:spLocks noGrp="1"/>
          </p:cNvSpPr>
          <p:nvPr>
            <p:ph type="ftr" sz="quarter" idx="11"/>
          </p:nvPr>
        </p:nvSpPr>
        <p:spPr/>
        <p:txBody>
          <a:bodyPr/>
          <a:lstStyle/>
          <a:p>
            <a:r>
              <a:rPr lang="en-US" smtClean="0"/>
              <a:t>Ehab A. Albalbisi</a:t>
            </a: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04800"/>
            <a:ext cx="7772400" cy="1543050"/>
          </a:xfrm>
        </p:spPr>
        <p:txBody>
          <a:bodyPr/>
          <a:lstStyle/>
          <a:p>
            <a:r>
              <a:rPr lang="en-US" b="1" i="1" u="sng" dirty="0" smtClean="0">
                <a:solidFill>
                  <a:srgbClr val="FF0000"/>
                </a:solidFill>
              </a:rPr>
              <a:t>Technique for insertion</a:t>
            </a:r>
            <a:endParaRPr lang="en-US" b="1" i="1" u="sng" dirty="0">
              <a:solidFill>
                <a:srgbClr val="FF0000"/>
              </a:solidFill>
            </a:endParaRPr>
          </a:p>
        </p:txBody>
      </p:sp>
      <p:sp>
        <p:nvSpPr>
          <p:cNvPr id="3" name="Subtitle 2"/>
          <p:cNvSpPr>
            <a:spLocks noGrp="1"/>
          </p:cNvSpPr>
          <p:nvPr>
            <p:ph type="subTitle" idx="1"/>
          </p:nvPr>
        </p:nvSpPr>
        <p:spPr>
          <a:xfrm>
            <a:off x="533400" y="1752600"/>
            <a:ext cx="8077200" cy="4267200"/>
          </a:xfrm>
        </p:spPr>
        <p:txBody>
          <a:bodyPr>
            <a:normAutofit lnSpcReduction="10000"/>
          </a:bodyPr>
          <a:lstStyle/>
          <a:p>
            <a:pPr algn="l">
              <a:buFont typeface="Arial" pitchFamily="34" charset="0"/>
              <a:buChar char="•"/>
            </a:pPr>
            <a:r>
              <a:rPr lang="en-US" sz="2000" dirty="0" smtClean="0">
                <a:solidFill>
                  <a:schemeClr val="tx1"/>
                </a:solidFill>
              </a:rPr>
              <a:t> The patient’s reflexes must be suppressed to a level similar to that required for the insertion of an oropharyngeal airway to prevent coughing or </a:t>
            </a:r>
            <a:r>
              <a:rPr lang="en-US" sz="2000" dirty="0" err="1" smtClean="0">
                <a:solidFill>
                  <a:schemeClr val="tx1"/>
                </a:solidFill>
              </a:rPr>
              <a:t>laryngospasm</a:t>
            </a:r>
            <a:r>
              <a:rPr lang="en-US" sz="2000" dirty="0" smtClean="0">
                <a:solidFill>
                  <a:schemeClr val="tx1"/>
                </a:solidFill>
              </a:rPr>
              <a:t>.</a:t>
            </a:r>
          </a:p>
          <a:p>
            <a:pPr algn="l"/>
            <a:endParaRPr lang="en-US" sz="2000" dirty="0" smtClean="0">
              <a:solidFill>
                <a:schemeClr val="tx1"/>
              </a:solidFill>
            </a:endParaRPr>
          </a:p>
          <a:p>
            <a:pPr algn="l">
              <a:buFont typeface="Arial" pitchFamily="34" charset="0"/>
              <a:buChar char="•"/>
            </a:pPr>
            <a:r>
              <a:rPr lang="en-US" sz="2000" dirty="0">
                <a:solidFill>
                  <a:schemeClr val="tx1"/>
                </a:solidFill>
              </a:rPr>
              <a:t> </a:t>
            </a:r>
            <a:r>
              <a:rPr lang="en-US" sz="2000" dirty="0" smtClean="0">
                <a:solidFill>
                  <a:schemeClr val="tx1"/>
                </a:solidFill>
              </a:rPr>
              <a:t>Cuff is deflated and the mask lightly lubricated.</a:t>
            </a:r>
          </a:p>
          <a:p>
            <a:pPr algn="l"/>
            <a:endParaRPr lang="en-US" sz="2000" dirty="0" smtClean="0">
              <a:solidFill>
                <a:schemeClr val="tx1"/>
              </a:solidFill>
            </a:endParaRPr>
          </a:p>
          <a:p>
            <a:pPr algn="l">
              <a:buFont typeface="Arial" pitchFamily="34" charset="0"/>
              <a:buChar char="•"/>
            </a:pPr>
            <a:r>
              <a:rPr lang="en-US" sz="2000" dirty="0">
                <a:solidFill>
                  <a:schemeClr val="tx1"/>
                </a:solidFill>
              </a:rPr>
              <a:t> </a:t>
            </a:r>
            <a:r>
              <a:rPr lang="en-US" sz="2000" dirty="0" smtClean="0">
                <a:solidFill>
                  <a:schemeClr val="tx1"/>
                </a:solidFill>
              </a:rPr>
              <a:t>Head tilt is performed, the patient’s mouth opened fully and the tip of the mask inserted along the hard palate with the open side facing but not touching the tongue.</a:t>
            </a:r>
          </a:p>
          <a:p>
            <a:pPr algn="l"/>
            <a:endParaRPr lang="en-US" sz="2000" dirty="0" smtClean="0">
              <a:solidFill>
                <a:schemeClr val="tx1"/>
              </a:solidFill>
            </a:endParaRPr>
          </a:p>
          <a:p>
            <a:pPr algn="l">
              <a:buFont typeface="Arial" pitchFamily="34" charset="0"/>
              <a:buChar char="•"/>
            </a:pPr>
            <a:r>
              <a:rPr lang="en-US" sz="2000" dirty="0" smtClean="0">
                <a:solidFill>
                  <a:schemeClr val="tx1"/>
                </a:solidFill>
              </a:rPr>
              <a:t> The mask is further inserted, using the index to provide support for the tube. Eventually, resistance will be felt at the point where the tip of the mask lies at the upper esophageal sphincter.</a:t>
            </a:r>
          </a:p>
          <a:p>
            <a:pPr lvl="2" algn="l"/>
            <a:endParaRPr lang="en-US" dirty="0">
              <a:solidFill>
                <a:schemeClr val="tx1"/>
              </a:solidFill>
            </a:endParaRPr>
          </a:p>
        </p:txBody>
      </p:sp>
      <p:sp>
        <p:nvSpPr>
          <p:cNvPr id="4" name="Footer Placeholder 3"/>
          <p:cNvSpPr>
            <a:spLocks noGrp="1"/>
          </p:cNvSpPr>
          <p:nvPr>
            <p:ph type="ftr" sz="quarter" idx="11"/>
          </p:nvPr>
        </p:nvSpPr>
        <p:spPr/>
        <p:txBody>
          <a:bodyPr/>
          <a:lstStyle/>
          <a:p>
            <a:r>
              <a:rPr lang="en-US" smtClean="0"/>
              <a:t>Ehab A. Albalbisi</a:t>
            </a: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04800"/>
            <a:ext cx="7772400" cy="1543050"/>
          </a:xfrm>
        </p:spPr>
        <p:txBody>
          <a:bodyPr/>
          <a:lstStyle/>
          <a:p>
            <a:r>
              <a:rPr lang="en-US" b="1" i="1" u="sng" dirty="0" smtClean="0">
                <a:solidFill>
                  <a:srgbClr val="FF0000"/>
                </a:solidFill>
              </a:rPr>
              <a:t>Technique for insertion (con…)</a:t>
            </a:r>
            <a:endParaRPr lang="en-US" b="1" i="1" u="sng" dirty="0">
              <a:solidFill>
                <a:srgbClr val="FF0000"/>
              </a:solidFill>
            </a:endParaRPr>
          </a:p>
        </p:txBody>
      </p:sp>
      <p:sp>
        <p:nvSpPr>
          <p:cNvPr id="3" name="Subtitle 2"/>
          <p:cNvSpPr>
            <a:spLocks noGrp="1"/>
          </p:cNvSpPr>
          <p:nvPr>
            <p:ph type="subTitle" idx="1"/>
          </p:nvPr>
        </p:nvSpPr>
        <p:spPr>
          <a:xfrm>
            <a:off x="533400" y="1752600"/>
            <a:ext cx="8077200" cy="4267200"/>
          </a:xfrm>
        </p:spPr>
        <p:txBody>
          <a:bodyPr>
            <a:normAutofit/>
          </a:bodyPr>
          <a:lstStyle/>
          <a:p>
            <a:pPr algn="l">
              <a:buFont typeface="Arial" pitchFamily="34" charset="0"/>
              <a:buChar char="•"/>
            </a:pPr>
            <a:r>
              <a:rPr lang="en-US" sz="2000" dirty="0" smtClean="0">
                <a:solidFill>
                  <a:schemeClr val="tx1"/>
                </a:solidFill>
              </a:rPr>
              <a:t> The cuff is now fully inflated using an air-filled syringe attach to the valve at the end of the pilot tube.</a:t>
            </a:r>
          </a:p>
          <a:p>
            <a:pPr algn="l"/>
            <a:endParaRPr lang="en-US" sz="2000" dirty="0" smtClean="0">
              <a:solidFill>
                <a:schemeClr val="tx1"/>
              </a:solidFill>
            </a:endParaRPr>
          </a:p>
          <a:p>
            <a:pPr algn="l">
              <a:buFont typeface="Arial" pitchFamily="34" charset="0"/>
              <a:buChar char="•"/>
            </a:pPr>
            <a:r>
              <a:rPr lang="en-US" sz="2000" dirty="0">
                <a:solidFill>
                  <a:schemeClr val="tx1"/>
                </a:solidFill>
              </a:rPr>
              <a:t> </a:t>
            </a:r>
            <a:r>
              <a:rPr lang="en-US" sz="2000" dirty="0" smtClean="0">
                <a:solidFill>
                  <a:schemeClr val="tx1"/>
                </a:solidFill>
              </a:rPr>
              <a:t>The laryngeal mask is secured either by a length of bandage adhesive strapping attached to the protruding tube.</a:t>
            </a:r>
          </a:p>
          <a:p>
            <a:pPr algn="l"/>
            <a:endParaRPr lang="en-US" sz="2000" dirty="0" smtClean="0">
              <a:solidFill>
                <a:schemeClr val="tx1"/>
              </a:solidFill>
            </a:endParaRPr>
          </a:p>
          <a:p>
            <a:pPr algn="l">
              <a:buFont typeface="Arial" pitchFamily="34" charset="0"/>
              <a:buChar char="•"/>
            </a:pPr>
            <a:r>
              <a:rPr lang="en-US" sz="2000" dirty="0">
                <a:solidFill>
                  <a:schemeClr val="tx1"/>
                </a:solidFill>
              </a:rPr>
              <a:t> </a:t>
            </a:r>
            <a:r>
              <a:rPr lang="en-US" sz="2000" dirty="0" smtClean="0">
                <a:solidFill>
                  <a:schemeClr val="tx1"/>
                </a:solidFill>
              </a:rPr>
              <a:t>A ‘bite block’ may be inserted to reduce the risk of damage to the LMA at recovery.</a:t>
            </a:r>
          </a:p>
          <a:p>
            <a:pPr algn="l">
              <a:buFont typeface="Arial" pitchFamily="34" charset="0"/>
              <a:buChar char="•"/>
            </a:pPr>
            <a:endParaRPr lang="en-US" sz="2000" dirty="0" smtClean="0">
              <a:solidFill>
                <a:schemeClr val="tx1"/>
              </a:solidFill>
            </a:endParaRPr>
          </a:p>
          <a:p>
            <a:pPr algn="l">
              <a:buFont typeface="Arial" pitchFamily="34" charset="0"/>
              <a:buChar char="•"/>
            </a:pPr>
            <a:endParaRPr lang="en-US" sz="2000" dirty="0" smtClean="0">
              <a:solidFill>
                <a:schemeClr val="tx1"/>
              </a:solidFill>
            </a:endParaRPr>
          </a:p>
          <a:p>
            <a:pPr lvl="2" algn="l"/>
            <a:endParaRPr lang="en-US" dirty="0">
              <a:solidFill>
                <a:schemeClr val="tx1"/>
              </a:solidFill>
            </a:endParaRPr>
          </a:p>
        </p:txBody>
      </p:sp>
      <p:sp>
        <p:nvSpPr>
          <p:cNvPr id="4" name="Footer Placeholder 3"/>
          <p:cNvSpPr>
            <a:spLocks noGrp="1"/>
          </p:cNvSpPr>
          <p:nvPr>
            <p:ph type="ftr" sz="quarter" idx="11"/>
          </p:nvPr>
        </p:nvSpPr>
        <p:spPr/>
        <p:txBody>
          <a:bodyPr/>
          <a:lstStyle/>
          <a:p>
            <a:r>
              <a:rPr lang="en-US" smtClean="0"/>
              <a:t>Ehab A. Albalbisi</a:t>
            </a: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04800"/>
            <a:ext cx="7772400" cy="1543050"/>
          </a:xfrm>
        </p:spPr>
        <p:txBody>
          <a:bodyPr/>
          <a:lstStyle/>
          <a:p>
            <a:r>
              <a:rPr lang="en-US" b="1" i="1" u="sng" dirty="0" smtClean="0">
                <a:solidFill>
                  <a:srgbClr val="FF0000"/>
                </a:solidFill>
              </a:rPr>
              <a:t>Technique for insertion (con…)</a:t>
            </a:r>
            <a:endParaRPr lang="en-US" b="1" i="1" u="sng" dirty="0">
              <a:solidFill>
                <a:srgbClr val="FF0000"/>
              </a:solidFill>
            </a:endParaRPr>
          </a:p>
        </p:txBody>
      </p:sp>
      <p:pic>
        <p:nvPicPr>
          <p:cNvPr id="5" name="Picture 4" descr="15.jpg"/>
          <p:cNvPicPr>
            <a:picLocks noChangeAspect="1"/>
          </p:cNvPicPr>
          <p:nvPr/>
        </p:nvPicPr>
        <p:blipFill>
          <a:blip r:embed="rId3"/>
          <a:stretch>
            <a:fillRect/>
          </a:stretch>
        </p:blipFill>
        <p:spPr>
          <a:xfrm>
            <a:off x="1447800" y="1905000"/>
            <a:ext cx="6629400" cy="4427220"/>
          </a:xfrm>
          <a:prstGeom prst="rect">
            <a:avLst/>
          </a:prstGeom>
        </p:spPr>
      </p:pic>
      <p:sp>
        <p:nvSpPr>
          <p:cNvPr id="4" name="Footer Placeholder 3"/>
          <p:cNvSpPr>
            <a:spLocks noGrp="1"/>
          </p:cNvSpPr>
          <p:nvPr>
            <p:ph type="ftr" sz="quarter" idx="11"/>
          </p:nvPr>
        </p:nvSpPr>
        <p:spPr/>
        <p:txBody>
          <a:bodyPr/>
          <a:lstStyle/>
          <a:p>
            <a:r>
              <a:rPr lang="en-US" smtClean="0"/>
              <a:t>Ehab A. Albalbisi</a:t>
            </a: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286000"/>
            <a:ext cx="7772400" cy="1543050"/>
          </a:xfrm>
        </p:spPr>
        <p:txBody>
          <a:bodyPr>
            <a:normAutofit/>
          </a:bodyPr>
          <a:lstStyle/>
          <a:p>
            <a:r>
              <a:rPr lang="en-US" sz="4000" b="1" i="1" u="sng" dirty="0" smtClean="0"/>
              <a:t>Oropharyngeal (</a:t>
            </a:r>
            <a:r>
              <a:rPr lang="en-US" sz="4000" b="1" i="1" u="sng" dirty="0" err="1" smtClean="0"/>
              <a:t>Guedel</a:t>
            </a:r>
            <a:r>
              <a:rPr lang="en-US" sz="4000" b="1" i="1" u="sng" dirty="0" smtClean="0"/>
              <a:t>) airway</a:t>
            </a:r>
            <a:endParaRPr lang="en-US" sz="4000" b="1" i="1" u="sng" dirty="0"/>
          </a:p>
        </p:txBody>
      </p:sp>
      <p:sp>
        <p:nvSpPr>
          <p:cNvPr id="1026" name="AutoShape 2" descr="http://www.hospital-int.net/upload/image_files/suppliers/gallery/44/airway-management-systems/airway-management-endotracheal-tube.jpg"/>
          <p:cNvSpPr>
            <a:spLocks noChangeAspect="1" noChangeArrowheads="1"/>
          </p:cNvSpPr>
          <p:nvPr/>
        </p:nvSpPr>
        <p:spPr bwMode="auto">
          <a:xfrm>
            <a:off x="157163" y="-2536825"/>
            <a:ext cx="5248275" cy="52959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8" name="AutoShape 4" descr="http://www.hospital-int.net/upload/image_files/suppliers/gallery/44/airway-management-systems/airway-management-endotracheal-tube.jpg"/>
          <p:cNvSpPr>
            <a:spLocks noChangeAspect="1" noChangeArrowheads="1"/>
          </p:cNvSpPr>
          <p:nvPr/>
        </p:nvSpPr>
        <p:spPr bwMode="auto">
          <a:xfrm>
            <a:off x="157163" y="-2536825"/>
            <a:ext cx="5248275" cy="52959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5" name="Footer Placeholder 4"/>
          <p:cNvSpPr>
            <a:spLocks noGrp="1"/>
          </p:cNvSpPr>
          <p:nvPr>
            <p:ph type="ftr" sz="quarter" idx="11"/>
          </p:nvPr>
        </p:nvSpPr>
        <p:spPr/>
        <p:txBody>
          <a:bodyPr/>
          <a:lstStyle/>
          <a:p>
            <a:r>
              <a:rPr lang="en-US" smtClean="0"/>
              <a:t>Ehab A. Albalbisi</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04800"/>
            <a:ext cx="7772400" cy="1543050"/>
          </a:xfrm>
        </p:spPr>
        <p:txBody>
          <a:bodyPr>
            <a:normAutofit/>
          </a:bodyPr>
          <a:lstStyle/>
          <a:p>
            <a:r>
              <a:rPr lang="en-US" sz="4000" b="1" i="1" u="sng" dirty="0" smtClean="0"/>
              <a:t>Types of </a:t>
            </a:r>
            <a:r>
              <a:rPr lang="en-US" sz="4000" b="1" i="1" u="sng" dirty="0" err="1" smtClean="0"/>
              <a:t>endotracheal</a:t>
            </a:r>
            <a:r>
              <a:rPr lang="en-US" sz="4000" b="1" i="1" u="sng" dirty="0" smtClean="0"/>
              <a:t> tubes</a:t>
            </a:r>
            <a:endParaRPr lang="en-US" sz="4000" b="1" i="1" u="sng" dirty="0"/>
          </a:p>
        </p:txBody>
      </p:sp>
      <p:sp>
        <p:nvSpPr>
          <p:cNvPr id="1026" name="AutoShape 2" descr="http://www.hospital-int.net/upload/image_files/suppliers/gallery/44/airway-management-systems/airway-management-endotracheal-tube.jpg"/>
          <p:cNvSpPr>
            <a:spLocks noChangeAspect="1" noChangeArrowheads="1"/>
          </p:cNvSpPr>
          <p:nvPr/>
        </p:nvSpPr>
        <p:spPr bwMode="auto">
          <a:xfrm>
            <a:off x="157163" y="-2536825"/>
            <a:ext cx="5248275" cy="52959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8" name="AutoShape 4" descr="http://www.hospital-int.net/upload/image_files/suppliers/gallery/44/airway-management-systems/airway-management-endotracheal-tube.jpg"/>
          <p:cNvSpPr>
            <a:spLocks noChangeAspect="1" noChangeArrowheads="1"/>
          </p:cNvSpPr>
          <p:nvPr/>
        </p:nvSpPr>
        <p:spPr bwMode="auto">
          <a:xfrm>
            <a:off x="157163" y="-2536825"/>
            <a:ext cx="5248275" cy="52959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8" name="Picture 7" descr="airway-management-endotracheal-tube.jpg"/>
          <p:cNvPicPr>
            <a:picLocks noChangeAspect="1"/>
          </p:cNvPicPr>
          <p:nvPr/>
        </p:nvPicPr>
        <p:blipFill>
          <a:blip r:embed="rId3"/>
          <a:stretch>
            <a:fillRect/>
          </a:stretch>
        </p:blipFill>
        <p:spPr>
          <a:xfrm>
            <a:off x="1295400" y="1981200"/>
            <a:ext cx="6338888" cy="4076700"/>
          </a:xfrm>
          <a:prstGeom prst="rect">
            <a:avLst/>
          </a:prstGeom>
        </p:spPr>
      </p:pic>
      <p:sp>
        <p:nvSpPr>
          <p:cNvPr id="6" name="Footer Placeholder 5"/>
          <p:cNvSpPr>
            <a:spLocks noGrp="1"/>
          </p:cNvSpPr>
          <p:nvPr>
            <p:ph type="ftr" sz="quarter" idx="11"/>
          </p:nvPr>
        </p:nvSpPr>
        <p:spPr/>
        <p:txBody>
          <a:bodyPr/>
          <a:lstStyle/>
          <a:p>
            <a:r>
              <a:rPr lang="en-US" smtClean="0"/>
              <a:t>Ehab A. Albalbisi</a:t>
            </a: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914400"/>
            <a:ext cx="8077200" cy="4267200"/>
          </a:xfrm>
        </p:spPr>
        <p:txBody>
          <a:bodyPr>
            <a:normAutofit/>
          </a:bodyPr>
          <a:lstStyle/>
          <a:p>
            <a:pPr algn="l">
              <a:buFont typeface="Arial" pitchFamily="34" charset="0"/>
              <a:buChar char="•"/>
            </a:pPr>
            <a:r>
              <a:rPr lang="en-US" sz="2800" dirty="0" smtClean="0">
                <a:solidFill>
                  <a:schemeClr val="tx1"/>
                </a:solidFill>
              </a:rPr>
              <a:t>  Curved plastic tubes, flattened in cross-section and flanged at the oral end.</a:t>
            </a:r>
            <a:endParaRPr lang="en-US" sz="2800" dirty="0">
              <a:solidFill>
                <a:schemeClr val="tx1"/>
              </a:solidFill>
            </a:endParaRPr>
          </a:p>
        </p:txBody>
      </p:sp>
      <p:sp>
        <p:nvSpPr>
          <p:cNvPr id="15362" name="AutoShape 2" descr="http://www.myrespiratorysupply.com/images/pvc%20LMA%204.JPG"/>
          <p:cNvSpPr>
            <a:spLocks noChangeAspect="1" noChangeArrowheads="1"/>
          </p:cNvSpPr>
          <p:nvPr/>
        </p:nvSpPr>
        <p:spPr bwMode="auto">
          <a:xfrm>
            <a:off x="157163" y="-2193925"/>
            <a:ext cx="6096000" cy="45720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4" name="Picture 3" descr="17.jpg"/>
          <p:cNvPicPr>
            <a:picLocks noChangeAspect="1"/>
          </p:cNvPicPr>
          <p:nvPr/>
        </p:nvPicPr>
        <p:blipFill>
          <a:blip r:embed="rId3"/>
          <a:stretch>
            <a:fillRect/>
          </a:stretch>
        </p:blipFill>
        <p:spPr>
          <a:xfrm>
            <a:off x="1600200" y="1981200"/>
            <a:ext cx="5867400" cy="3810000"/>
          </a:xfrm>
          <a:prstGeom prst="rect">
            <a:avLst/>
          </a:prstGeom>
        </p:spPr>
      </p:pic>
      <p:sp>
        <p:nvSpPr>
          <p:cNvPr id="5" name="Footer Placeholder 4"/>
          <p:cNvSpPr>
            <a:spLocks noGrp="1"/>
          </p:cNvSpPr>
          <p:nvPr>
            <p:ph type="ftr" sz="quarter" idx="11"/>
          </p:nvPr>
        </p:nvSpPr>
        <p:spPr/>
        <p:txBody>
          <a:bodyPr/>
          <a:lstStyle/>
          <a:p>
            <a:r>
              <a:rPr lang="en-US" smtClean="0"/>
              <a:t>Ehab A. Albalbisi</a:t>
            </a: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914400"/>
            <a:ext cx="8077200" cy="4267200"/>
          </a:xfrm>
        </p:spPr>
        <p:txBody>
          <a:bodyPr>
            <a:normAutofit/>
          </a:bodyPr>
          <a:lstStyle/>
          <a:p>
            <a:pPr algn="l">
              <a:buFont typeface="Arial" pitchFamily="34" charset="0"/>
              <a:buChar char="•"/>
            </a:pPr>
            <a:r>
              <a:rPr lang="en-US" sz="2800" dirty="0" smtClean="0">
                <a:solidFill>
                  <a:schemeClr val="tx1"/>
                </a:solidFill>
              </a:rPr>
              <a:t>  They lie over the tongue, preventing it from falling back into the pharynx.</a:t>
            </a:r>
            <a:endParaRPr lang="en-US" sz="2800" dirty="0">
              <a:solidFill>
                <a:schemeClr val="tx1"/>
              </a:solidFill>
            </a:endParaRPr>
          </a:p>
        </p:txBody>
      </p:sp>
      <p:sp>
        <p:nvSpPr>
          <p:cNvPr id="15362" name="AutoShape 2" descr="http://www.myrespiratorysupply.com/images/pvc%20LMA%204.JPG"/>
          <p:cNvSpPr>
            <a:spLocks noChangeAspect="1" noChangeArrowheads="1"/>
          </p:cNvSpPr>
          <p:nvPr/>
        </p:nvSpPr>
        <p:spPr bwMode="auto">
          <a:xfrm>
            <a:off x="157163" y="-2193925"/>
            <a:ext cx="6096000" cy="45720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5" name="Picture 4" descr="18.jpg"/>
          <p:cNvPicPr>
            <a:picLocks noChangeAspect="1"/>
          </p:cNvPicPr>
          <p:nvPr/>
        </p:nvPicPr>
        <p:blipFill>
          <a:blip r:embed="rId3"/>
          <a:stretch>
            <a:fillRect/>
          </a:stretch>
        </p:blipFill>
        <p:spPr>
          <a:xfrm>
            <a:off x="1447800" y="2109787"/>
            <a:ext cx="6324599" cy="3986213"/>
          </a:xfrm>
          <a:prstGeom prst="rect">
            <a:avLst/>
          </a:prstGeom>
        </p:spPr>
      </p:pic>
      <p:sp>
        <p:nvSpPr>
          <p:cNvPr id="6" name="Footer Placeholder 5"/>
          <p:cNvSpPr>
            <a:spLocks noGrp="1"/>
          </p:cNvSpPr>
          <p:nvPr>
            <p:ph type="ftr" sz="quarter" idx="11"/>
          </p:nvPr>
        </p:nvSpPr>
        <p:spPr/>
        <p:txBody>
          <a:bodyPr/>
          <a:lstStyle/>
          <a:p>
            <a:r>
              <a:rPr lang="en-US" smtClean="0"/>
              <a:t>Ehab A. Albalbisi</a:t>
            </a: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914400"/>
            <a:ext cx="8077200" cy="4267200"/>
          </a:xfrm>
        </p:spPr>
        <p:txBody>
          <a:bodyPr>
            <a:normAutofit/>
          </a:bodyPr>
          <a:lstStyle/>
          <a:p>
            <a:pPr algn="l">
              <a:buFont typeface="Arial" pitchFamily="34" charset="0"/>
              <a:buChar char="•"/>
            </a:pPr>
            <a:r>
              <a:rPr lang="en-US" sz="2000" dirty="0" smtClean="0">
                <a:solidFill>
                  <a:schemeClr val="tx1"/>
                </a:solidFill>
              </a:rPr>
              <a:t>  Available in a variety of sizes suitable for all patients, from neonates to large adults. The commonest sizes are 2-4, for small to large adults, respectively.</a:t>
            </a:r>
          </a:p>
          <a:p>
            <a:pPr algn="l">
              <a:buFont typeface="Arial" pitchFamily="34" charset="0"/>
              <a:buChar char="•"/>
            </a:pPr>
            <a:endParaRPr lang="en-US" sz="2000" dirty="0" smtClean="0">
              <a:solidFill>
                <a:schemeClr val="tx1"/>
              </a:solidFill>
            </a:endParaRPr>
          </a:p>
          <a:p>
            <a:pPr algn="l">
              <a:buFont typeface="Arial" pitchFamily="34" charset="0"/>
              <a:buChar char="•"/>
            </a:pPr>
            <a:r>
              <a:rPr lang="en-US" sz="2000" dirty="0">
                <a:solidFill>
                  <a:schemeClr val="tx1"/>
                </a:solidFill>
              </a:rPr>
              <a:t> </a:t>
            </a:r>
            <a:r>
              <a:rPr lang="en-US" sz="2000" dirty="0" smtClean="0">
                <a:solidFill>
                  <a:schemeClr val="tx1"/>
                </a:solidFill>
              </a:rPr>
              <a:t>An estimate of the size required is given by comparing the airway length with the vertical distance between the patient’s incisor teeth and the angle of the jaw.</a:t>
            </a:r>
            <a:endParaRPr lang="en-US" sz="2000" dirty="0">
              <a:solidFill>
                <a:schemeClr val="tx1"/>
              </a:solidFill>
            </a:endParaRPr>
          </a:p>
        </p:txBody>
      </p:sp>
      <p:sp>
        <p:nvSpPr>
          <p:cNvPr id="15362" name="AutoShape 2" descr="http://www.myrespiratorysupply.com/images/pvc%20LMA%204.JPG"/>
          <p:cNvSpPr>
            <a:spLocks noChangeAspect="1" noChangeArrowheads="1"/>
          </p:cNvSpPr>
          <p:nvPr/>
        </p:nvSpPr>
        <p:spPr bwMode="auto">
          <a:xfrm>
            <a:off x="157163" y="-2193925"/>
            <a:ext cx="6096000" cy="45720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6" name="Picture 5" descr="22.jpg"/>
          <p:cNvPicPr>
            <a:picLocks noChangeAspect="1"/>
          </p:cNvPicPr>
          <p:nvPr/>
        </p:nvPicPr>
        <p:blipFill>
          <a:blip r:embed="rId3"/>
          <a:stretch>
            <a:fillRect/>
          </a:stretch>
        </p:blipFill>
        <p:spPr>
          <a:xfrm>
            <a:off x="2003877" y="3429000"/>
            <a:ext cx="5235123" cy="3048000"/>
          </a:xfrm>
          <a:prstGeom prst="rect">
            <a:avLst/>
          </a:prstGeom>
        </p:spPr>
      </p:pic>
      <p:sp>
        <p:nvSpPr>
          <p:cNvPr id="5" name="Footer Placeholder 4"/>
          <p:cNvSpPr>
            <a:spLocks noGrp="1"/>
          </p:cNvSpPr>
          <p:nvPr>
            <p:ph type="ftr" sz="quarter" idx="11"/>
          </p:nvPr>
        </p:nvSpPr>
        <p:spPr/>
        <p:txBody>
          <a:bodyPr/>
          <a:lstStyle/>
          <a:p>
            <a:r>
              <a:rPr lang="en-US" smtClean="0"/>
              <a:t>Ehab A. Albalbisi</a:t>
            </a: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914400"/>
            <a:ext cx="8077200" cy="4267200"/>
          </a:xfrm>
        </p:spPr>
        <p:txBody>
          <a:bodyPr>
            <a:normAutofit/>
          </a:bodyPr>
          <a:lstStyle/>
          <a:p>
            <a:pPr algn="l">
              <a:buFont typeface="Arial" pitchFamily="34" charset="0"/>
              <a:buChar char="•"/>
            </a:pPr>
            <a:r>
              <a:rPr lang="en-US" sz="2000" dirty="0" smtClean="0">
                <a:solidFill>
                  <a:schemeClr val="tx1"/>
                </a:solidFill>
              </a:rPr>
              <a:t>  Initially inserted ‘upside down’ as far as the back of the hard palate, rotated 180 degree and fully inserted until thee flange lies in front of the teeth, or gums in an edentulous patient. </a:t>
            </a:r>
          </a:p>
          <a:p>
            <a:pPr algn="l"/>
            <a:endParaRPr lang="en-US" sz="2000" dirty="0">
              <a:solidFill>
                <a:schemeClr val="tx1"/>
              </a:solidFill>
            </a:endParaRPr>
          </a:p>
        </p:txBody>
      </p:sp>
      <p:sp>
        <p:nvSpPr>
          <p:cNvPr id="15362" name="AutoShape 2" descr="http://www.myrespiratorysupply.com/images/pvc%20LMA%204.JPG"/>
          <p:cNvSpPr>
            <a:spLocks noChangeAspect="1" noChangeArrowheads="1"/>
          </p:cNvSpPr>
          <p:nvPr/>
        </p:nvSpPr>
        <p:spPr bwMode="auto">
          <a:xfrm>
            <a:off x="157163" y="-2193925"/>
            <a:ext cx="6096000" cy="45720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5" name="Picture 4" descr="25.gif"/>
          <p:cNvPicPr>
            <a:picLocks noChangeAspect="1"/>
          </p:cNvPicPr>
          <p:nvPr/>
        </p:nvPicPr>
        <p:blipFill>
          <a:blip r:embed="rId3"/>
          <a:stretch>
            <a:fillRect/>
          </a:stretch>
        </p:blipFill>
        <p:spPr>
          <a:xfrm>
            <a:off x="1219200" y="1981200"/>
            <a:ext cx="6324600" cy="4495800"/>
          </a:xfrm>
          <a:prstGeom prst="rect">
            <a:avLst/>
          </a:prstGeom>
        </p:spPr>
      </p:pic>
      <p:sp>
        <p:nvSpPr>
          <p:cNvPr id="6" name="Footer Placeholder 5"/>
          <p:cNvSpPr>
            <a:spLocks noGrp="1"/>
          </p:cNvSpPr>
          <p:nvPr>
            <p:ph type="ftr" sz="quarter" idx="11"/>
          </p:nvPr>
        </p:nvSpPr>
        <p:spPr/>
        <p:txBody>
          <a:bodyPr/>
          <a:lstStyle/>
          <a:p>
            <a:r>
              <a:rPr lang="en-US" smtClean="0"/>
              <a:t>Ehab A. Albalbisi</a:t>
            </a:r>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286000"/>
            <a:ext cx="7772400" cy="1543050"/>
          </a:xfrm>
        </p:spPr>
        <p:txBody>
          <a:bodyPr>
            <a:normAutofit/>
          </a:bodyPr>
          <a:lstStyle/>
          <a:p>
            <a:r>
              <a:rPr lang="en-US" sz="4000" b="1" i="1" u="sng" dirty="0" smtClean="0"/>
              <a:t>Nasopharyngeal airway</a:t>
            </a:r>
            <a:endParaRPr lang="en-US" sz="4000" b="1" i="1" u="sng" dirty="0"/>
          </a:p>
        </p:txBody>
      </p:sp>
      <p:sp>
        <p:nvSpPr>
          <p:cNvPr id="1026" name="AutoShape 2" descr="http://www.hospital-int.net/upload/image_files/suppliers/gallery/44/airway-management-systems/airway-management-endotracheal-tube.jpg"/>
          <p:cNvSpPr>
            <a:spLocks noChangeAspect="1" noChangeArrowheads="1"/>
          </p:cNvSpPr>
          <p:nvPr/>
        </p:nvSpPr>
        <p:spPr bwMode="auto">
          <a:xfrm>
            <a:off x="157163" y="-2536825"/>
            <a:ext cx="5248275" cy="52959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8" name="AutoShape 4" descr="http://www.hospital-int.net/upload/image_files/suppliers/gallery/44/airway-management-systems/airway-management-endotracheal-tube.jpg"/>
          <p:cNvSpPr>
            <a:spLocks noChangeAspect="1" noChangeArrowheads="1"/>
          </p:cNvSpPr>
          <p:nvPr/>
        </p:nvSpPr>
        <p:spPr bwMode="auto">
          <a:xfrm>
            <a:off x="157163" y="-2536825"/>
            <a:ext cx="5248275" cy="52959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5" name="Footer Placeholder 4"/>
          <p:cNvSpPr>
            <a:spLocks noGrp="1"/>
          </p:cNvSpPr>
          <p:nvPr>
            <p:ph type="ftr" sz="quarter" idx="11"/>
          </p:nvPr>
        </p:nvSpPr>
        <p:spPr/>
        <p:txBody>
          <a:bodyPr/>
          <a:lstStyle/>
          <a:p>
            <a:r>
              <a:rPr lang="en-US" smtClean="0"/>
              <a:t>Ehab A. Albalbisi</a:t>
            </a:r>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914400"/>
            <a:ext cx="8077200" cy="4267200"/>
          </a:xfrm>
        </p:spPr>
        <p:txBody>
          <a:bodyPr>
            <a:normAutofit/>
          </a:bodyPr>
          <a:lstStyle/>
          <a:p>
            <a:pPr algn="l">
              <a:buFont typeface="Arial" pitchFamily="34" charset="0"/>
              <a:buChar char="•"/>
            </a:pPr>
            <a:r>
              <a:rPr lang="en-US" sz="2000" dirty="0" smtClean="0">
                <a:solidFill>
                  <a:schemeClr val="tx1"/>
                </a:solidFill>
              </a:rPr>
              <a:t>  Round, malleable plastic tube, </a:t>
            </a:r>
            <a:r>
              <a:rPr lang="en-US" sz="2000" dirty="0" err="1" smtClean="0">
                <a:solidFill>
                  <a:schemeClr val="tx1"/>
                </a:solidFill>
              </a:rPr>
              <a:t>bevelled</a:t>
            </a:r>
            <a:r>
              <a:rPr lang="en-US" sz="2000" dirty="0" smtClean="0">
                <a:solidFill>
                  <a:schemeClr val="tx1"/>
                </a:solidFill>
              </a:rPr>
              <a:t> at the pharyngeal end and flanged at the nasal end.</a:t>
            </a:r>
          </a:p>
          <a:p>
            <a:pPr algn="l"/>
            <a:endParaRPr lang="en-US" sz="2000" dirty="0">
              <a:solidFill>
                <a:schemeClr val="tx1"/>
              </a:solidFill>
            </a:endParaRPr>
          </a:p>
        </p:txBody>
      </p:sp>
      <p:sp>
        <p:nvSpPr>
          <p:cNvPr id="15362" name="AutoShape 2" descr="http://www.myrespiratorysupply.com/images/pvc%20LMA%204.JPG"/>
          <p:cNvSpPr>
            <a:spLocks noChangeAspect="1" noChangeArrowheads="1"/>
          </p:cNvSpPr>
          <p:nvPr/>
        </p:nvSpPr>
        <p:spPr bwMode="auto">
          <a:xfrm>
            <a:off x="157163" y="-2193925"/>
            <a:ext cx="6096000" cy="45720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6" name="Picture 5" descr="26.jpg"/>
          <p:cNvPicPr>
            <a:picLocks noChangeAspect="1"/>
          </p:cNvPicPr>
          <p:nvPr/>
        </p:nvPicPr>
        <p:blipFill>
          <a:blip r:embed="rId3"/>
          <a:stretch>
            <a:fillRect/>
          </a:stretch>
        </p:blipFill>
        <p:spPr>
          <a:xfrm>
            <a:off x="1295400" y="1981200"/>
            <a:ext cx="6400800" cy="3810000"/>
          </a:xfrm>
          <a:prstGeom prst="rect">
            <a:avLst/>
          </a:prstGeom>
        </p:spPr>
      </p:pic>
      <p:sp>
        <p:nvSpPr>
          <p:cNvPr id="5" name="Footer Placeholder 4"/>
          <p:cNvSpPr>
            <a:spLocks noGrp="1"/>
          </p:cNvSpPr>
          <p:nvPr>
            <p:ph type="ftr" sz="quarter" idx="11"/>
          </p:nvPr>
        </p:nvSpPr>
        <p:spPr/>
        <p:txBody>
          <a:bodyPr/>
          <a:lstStyle/>
          <a:p>
            <a:r>
              <a:rPr lang="en-US" smtClean="0"/>
              <a:t>Ehab A. Albalbisi</a:t>
            </a:r>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914400"/>
            <a:ext cx="8077200" cy="4267200"/>
          </a:xfrm>
        </p:spPr>
        <p:txBody>
          <a:bodyPr>
            <a:normAutofit/>
          </a:bodyPr>
          <a:lstStyle/>
          <a:p>
            <a:pPr algn="l">
              <a:buFont typeface="Arial" pitchFamily="34" charset="0"/>
              <a:buChar char="•"/>
            </a:pPr>
            <a:r>
              <a:rPr lang="en-US" sz="2000" dirty="0" smtClean="0">
                <a:solidFill>
                  <a:schemeClr val="tx1"/>
                </a:solidFill>
              </a:rPr>
              <a:t>  Sized on their internal diameter in millimeter, length increasing with diameter. The common sizes in adults are 6-8 mm.</a:t>
            </a:r>
          </a:p>
          <a:p>
            <a:pPr algn="l"/>
            <a:endParaRPr lang="en-US" sz="2000" dirty="0" smtClean="0">
              <a:solidFill>
                <a:schemeClr val="tx1"/>
              </a:solidFill>
            </a:endParaRPr>
          </a:p>
          <a:p>
            <a:pPr algn="l"/>
            <a:endParaRPr lang="en-US" sz="2000" dirty="0" smtClean="0">
              <a:solidFill>
                <a:schemeClr val="tx1"/>
              </a:solidFill>
            </a:endParaRPr>
          </a:p>
          <a:p>
            <a:pPr algn="l">
              <a:buFont typeface="Arial" pitchFamily="34" charset="0"/>
              <a:buChar char="•"/>
            </a:pPr>
            <a:r>
              <a:rPr lang="en-US" sz="2000" dirty="0">
                <a:solidFill>
                  <a:schemeClr val="tx1"/>
                </a:solidFill>
              </a:rPr>
              <a:t> </a:t>
            </a:r>
            <a:r>
              <a:rPr lang="en-US" sz="2000" dirty="0" smtClean="0">
                <a:solidFill>
                  <a:schemeClr val="tx1"/>
                </a:solidFill>
              </a:rPr>
              <a:t>A guide to the correct sized is made by comparing the diameter to the external </a:t>
            </a:r>
            <a:r>
              <a:rPr lang="en-US" sz="2000" dirty="0" err="1" smtClean="0">
                <a:solidFill>
                  <a:schemeClr val="tx1"/>
                </a:solidFill>
              </a:rPr>
              <a:t>nares</a:t>
            </a:r>
            <a:r>
              <a:rPr lang="en-US" sz="2000" dirty="0" smtClean="0">
                <a:solidFill>
                  <a:schemeClr val="tx1"/>
                </a:solidFill>
              </a:rPr>
              <a:t>.</a:t>
            </a:r>
          </a:p>
          <a:p>
            <a:pPr algn="l">
              <a:buFont typeface="Arial" pitchFamily="34" charset="0"/>
              <a:buChar char="•"/>
            </a:pPr>
            <a:endParaRPr lang="en-US" sz="2000" dirty="0">
              <a:solidFill>
                <a:schemeClr val="tx1"/>
              </a:solidFill>
            </a:endParaRPr>
          </a:p>
          <a:p>
            <a:pPr algn="l"/>
            <a:endParaRPr lang="en-US" sz="2000" dirty="0" smtClean="0">
              <a:solidFill>
                <a:schemeClr val="tx1"/>
              </a:solidFill>
            </a:endParaRPr>
          </a:p>
          <a:p>
            <a:pPr algn="l">
              <a:buFont typeface="Arial" pitchFamily="34" charset="0"/>
              <a:buChar char="•"/>
            </a:pPr>
            <a:r>
              <a:rPr lang="en-US" sz="2000" dirty="0">
                <a:solidFill>
                  <a:schemeClr val="tx1"/>
                </a:solidFill>
              </a:rPr>
              <a:t> </a:t>
            </a:r>
            <a:r>
              <a:rPr lang="en-US" sz="2000" dirty="0" smtClean="0">
                <a:solidFill>
                  <a:schemeClr val="tx1"/>
                </a:solidFill>
              </a:rPr>
              <a:t>Prior to insertion , the patency of the nostril (usually the right) should be checked and the airway lubricated.</a:t>
            </a:r>
          </a:p>
          <a:p>
            <a:pPr algn="l">
              <a:buFont typeface="Arial" pitchFamily="34" charset="0"/>
              <a:buChar char="•"/>
            </a:pPr>
            <a:endParaRPr lang="en-US" sz="2000" dirty="0" smtClean="0">
              <a:solidFill>
                <a:schemeClr val="tx1"/>
              </a:solidFill>
            </a:endParaRPr>
          </a:p>
          <a:p>
            <a:pPr algn="l"/>
            <a:endParaRPr lang="en-US" sz="2000" dirty="0">
              <a:solidFill>
                <a:schemeClr val="tx1"/>
              </a:solidFill>
            </a:endParaRPr>
          </a:p>
        </p:txBody>
      </p:sp>
      <p:sp>
        <p:nvSpPr>
          <p:cNvPr id="15362" name="AutoShape 2" descr="http://www.myrespiratorysupply.com/images/pvc%20LMA%204.JPG"/>
          <p:cNvSpPr>
            <a:spLocks noChangeAspect="1" noChangeArrowheads="1"/>
          </p:cNvSpPr>
          <p:nvPr/>
        </p:nvSpPr>
        <p:spPr bwMode="auto">
          <a:xfrm>
            <a:off x="157163" y="-2193925"/>
            <a:ext cx="6096000" cy="45720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1"/>
          </p:nvPr>
        </p:nvSpPr>
        <p:spPr/>
        <p:txBody>
          <a:bodyPr/>
          <a:lstStyle/>
          <a:p>
            <a:r>
              <a:rPr lang="en-US" smtClean="0"/>
              <a:t>Ehab A. Albalbisi</a:t>
            </a:r>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914400"/>
            <a:ext cx="8077200" cy="4267200"/>
          </a:xfrm>
        </p:spPr>
        <p:txBody>
          <a:bodyPr>
            <a:normAutofit/>
          </a:bodyPr>
          <a:lstStyle/>
          <a:p>
            <a:pPr algn="l">
              <a:buFont typeface="Arial" pitchFamily="34" charset="0"/>
              <a:buChar char="•"/>
            </a:pPr>
            <a:r>
              <a:rPr lang="en-US" sz="2000" dirty="0" smtClean="0">
                <a:solidFill>
                  <a:schemeClr val="tx1"/>
                </a:solidFill>
              </a:rPr>
              <a:t>  The airway is inserted along the floor of the nose, with the bevel facing medially to avoid catching the </a:t>
            </a:r>
            <a:r>
              <a:rPr lang="en-US" sz="2000" dirty="0" err="1" smtClean="0">
                <a:solidFill>
                  <a:schemeClr val="tx1"/>
                </a:solidFill>
              </a:rPr>
              <a:t>turbinates</a:t>
            </a:r>
            <a:r>
              <a:rPr lang="en-US" sz="2000" dirty="0" smtClean="0">
                <a:solidFill>
                  <a:schemeClr val="tx1"/>
                </a:solidFill>
              </a:rPr>
              <a:t>.</a:t>
            </a:r>
          </a:p>
          <a:p>
            <a:pPr algn="l"/>
            <a:endParaRPr lang="en-US" sz="2000" dirty="0">
              <a:solidFill>
                <a:schemeClr val="tx1"/>
              </a:solidFill>
            </a:endParaRPr>
          </a:p>
        </p:txBody>
      </p:sp>
      <p:sp>
        <p:nvSpPr>
          <p:cNvPr id="15362" name="AutoShape 2" descr="http://www.myrespiratorysupply.com/images/pvc%20LMA%204.JPG"/>
          <p:cNvSpPr>
            <a:spLocks noChangeAspect="1" noChangeArrowheads="1"/>
          </p:cNvSpPr>
          <p:nvPr/>
        </p:nvSpPr>
        <p:spPr bwMode="auto">
          <a:xfrm>
            <a:off x="157163" y="-2193925"/>
            <a:ext cx="6096000" cy="45720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4" name="Picture 3" descr="44.jpg"/>
          <p:cNvPicPr>
            <a:picLocks noChangeAspect="1"/>
          </p:cNvPicPr>
          <p:nvPr/>
        </p:nvPicPr>
        <p:blipFill>
          <a:blip r:embed="rId3"/>
          <a:stretch>
            <a:fillRect/>
          </a:stretch>
        </p:blipFill>
        <p:spPr>
          <a:xfrm>
            <a:off x="685800" y="1905000"/>
            <a:ext cx="4302490" cy="2852738"/>
          </a:xfrm>
          <a:prstGeom prst="rect">
            <a:avLst/>
          </a:prstGeom>
        </p:spPr>
      </p:pic>
      <p:pic>
        <p:nvPicPr>
          <p:cNvPr id="5" name="Picture 4" descr="33.jpg"/>
          <p:cNvPicPr>
            <a:picLocks noChangeAspect="1"/>
          </p:cNvPicPr>
          <p:nvPr/>
        </p:nvPicPr>
        <p:blipFill>
          <a:blip r:embed="rId4"/>
          <a:stretch>
            <a:fillRect/>
          </a:stretch>
        </p:blipFill>
        <p:spPr>
          <a:xfrm>
            <a:off x="4343400" y="3581400"/>
            <a:ext cx="3785558" cy="2681019"/>
          </a:xfrm>
          <a:prstGeom prst="rect">
            <a:avLst/>
          </a:prstGeom>
        </p:spPr>
      </p:pic>
      <p:sp>
        <p:nvSpPr>
          <p:cNvPr id="6" name="Footer Placeholder 5"/>
          <p:cNvSpPr>
            <a:spLocks noGrp="1"/>
          </p:cNvSpPr>
          <p:nvPr>
            <p:ph type="ftr" sz="quarter" idx="11"/>
          </p:nvPr>
        </p:nvSpPr>
        <p:spPr/>
        <p:txBody>
          <a:bodyPr/>
          <a:lstStyle/>
          <a:p>
            <a:r>
              <a:rPr lang="en-US" smtClean="0"/>
              <a:t>Ehab A. Albalbisi</a:t>
            </a:r>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1600200"/>
            <a:ext cx="8077200" cy="4267200"/>
          </a:xfrm>
        </p:spPr>
        <p:txBody>
          <a:bodyPr>
            <a:normAutofit/>
          </a:bodyPr>
          <a:lstStyle/>
          <a:p>
            <a:pPr algn="l">
              <a:buFont typeface="Arial" pitchFamily="34" charset="0"/>
              <a:buChar char="•"/>
            </a:pPr>
            <a:r>
              <a:rPr lang="en-US" sz="2000" dirty="0" smtClean="0">
                <a:solidFill>
                  <a:schemeClr val="tx1"/>
                </a:solidFill>
              </a:rPr>
              <a:t>  A safety pin may be inserted through the flange to prevent inhalational of the airway.</a:t>
            </a:r>
          </a:p>
          <a:p>
            <a:pPr algn="l"/>
            <a:endParaRPr lang="en-US" sz="2000" dirty="0">
              <a:solidFill>
                <a:schemeClr val="tx1"/>
              </a:solidFill>
            </a:endParaRPr>
          </a:p>
          <a:p>
            <a:pPr algn="l"/>
            <a:endParaRPr lang="en-US" sz="2000" dirty="0" smtClean="0">
              <a:solidFill>
                <a:schemeClr val="tx1"/>
              </a:solidFill>
            </a:endParaRPr>
          </a:p>
          <a:p>
            <a:pPr algn="l"/>
            <a:endParaRPr lang="en-US" sz="2000" dirty="0" smtClean="0">
              <a:solidFill>
                <a:schemeClr val="tx1"/>
              </a:solidFill>
            </a:endParaRPr>
          </a:p>
          <a:p>
            <a:pPr algn="l">
              <a:buFont typeface="Arial" pitchFamily="34" charset="0"/>
              <a:buChar char="•"/>
            </a:pPr>
            <a:r>
              <a:rPr lang="en-US" sz="2000" dirty="0">
                <a:solidFill>
                  <a:schemeClr val="tx1"/>
                </a:solidFill>
              </a:rPr>
              <a:t> </a:t>
            </a:r>
            <a:r>
              <a:rPr lang="en-US" sz="2000" dirty="0" smtClean="0">
                <a:solidFill>
                  <a:schemeClr val="tx1"/>
                </a:solidFill>
              </a:rPr>
              <a:t>If obstruction in encountered, force should not be used as severe bleeding may be provoked. Instead, the other nostril can be tried.</a:t>
            </a:r>
          </a:p>
          <a:p>
            <a:pPr algn="l">
              <a:buFont typeface="Arial" pitchFamily="34" charset="0"/>
              <a:buChar char="•"/>
            </a:pPr>
            <a:endParaRPr lang="en-US" sz="2000" dirty="0" smtClean="0">
              <a:solidFill>
                <a:schemeClr val="tx1"/>
              </a:solidFill>
            </a:endParaRPr>
          </a:p>
          <a:p>
            <a:pPr algn="l"/>
            <a:endParaRPr lang="en-US" sz="2000" dirty="0">
              <a:solidFill>
                <a:schemeClr val="tx1"/>
              </a:solidFill>
            </a:endParaRPr>
          </a:p>
        </p:txBody>
      </p:sp>
      <p:sp>
        <p:nvSpPr>
          <p:cNvPr id="15362" name="AutoShape 2" descr="http://www.myrespiratorysupply.com/images/pvc%20LMA%204.JPG"/>
          <p:cNvSpPr>
            <a:spLocks noChangeAspect="1" noChangeArrowheads="1"/>
          </p:cNvSpPr>
          <p:nvPr/>
        </p:nvSpPr>
        <p:spPr bwMode="auto">
          <a:xfrm>
            <a:off x="157163" y="-2193925"/>
            <a:ext cx="6096000" cy="45720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1"/>
          </p:nvPr>
        </p:nvSpPr>
        <p:spPr/>
        <p:txBody>
          <a:bodyPr/>
          <a:lstStyle/>
          <a:p>
            <a:r>
              <a:rPr lang="en-US" smtClean="0"/>
              <a:t>Ehab A. Albalbisi</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04800"/>
            <a:ext cx="7772400" cy="1543050"/>
          </a:xfrm>
        </p:spPr>
        <p:txBody>
          <a:bodyPr/>
          <a:lstStyle/>
          <a:p>
            <a:r>
              <a:rPr lang="en-US" b="1" i="1" u="sng" dirty="0" smtClean="0">
                <a:solidFill>
                  <a:srgbClr val="FF0000"/>
                </a:solidFill>
              </a:rPr>
              <a:t>Diameter and length</a:t>
            </a:r>
            <a:endParaRPr lang="en-US" b="1" i="1" u="sng" dirty="0">
              <a:solidFill>
                <a:srgbClr val="FF0000"/>
              </a:solidFill>
            </a:endParaRPr>
          </a:p>
        </p:txBody>
      </p:sp>
      <p:sp>
        <p:nvSpPr>
          <p:cNvPr id="3" name="Subtitle 2"/>
          <p:cNvSpPr>
            <a:spLocks noGrp="1"/>
          </p:cNvSpPr>
          <p:nvPr>
            <p:ph type="subTitle" idx="1"/>
          </p:nvPr>
        </p:nvSpPr>
        <p:spPr>
          <a:xfrm>
            <a:off x="533400" y="1752600"/>
            <a:ext cx="8077200" cy="4267200"/>
          </a:xfrm>
        </p:spPr>
        <p:txBody>
          <a:bodyPr/>
          <a:lstStyle/>
          <a:p>
            <a:pPr algn="l">
              <a:buFont typeface="Arial" pitchFamily="34" charset="0"/>
              <a:buChar char="•"/>
            </a:pPr>
            <a:r>
              <a:rPr lang="en-US" dirty="0" smtClean="0">
                <a:solidFill>
                  <a:schemeClr val="tx1"/>
                </a:solidFill>
              </a:rPr>
              <a:t> Diameter:</a:t>
            </a:r>
          </a:p>
          <a:p>
            <a:pPr lvl="2" algn="l">
              <a:buFont typeface="Wingdings" pitchFamily="2" charset="2"/>
              <a:buChar char="§"/>
            </a:pPr>
            <a:r>
              <a:rPr lang="en-US" dirty="0">
                <a:solidFill>
                  <a:schemeClr val="tx1"/>
                </a:solidFill>
              </a:rPr>
              <a:t> </a:t>
            </a:r>
            <a:r>
              <a:rPr lang="en-US" dirty="0" smtClean="0">
                <a:solidFill>
                  <a:schemeClr val="tx1"/>
                </a:solidFill>
              </a:rPr>
              <a:t>Adult male = 8-9 mm.</a:t>
            </a:r>
          </a:p>
          <a:p>
            <a:pPr lvl="2" algn="l">
              <a:buFont typeface="Wingdings" pitchFamily="2" charset="2"/>
              <a:buChar char="§"/>
            </a:pPr>
            <a:r>
              <a:rPr lang="en-US" dirty="0">
                <a:solidFill>
                  <a:schemeClr val="tx1"/>
                </a:solidFill>
              </a:rPr>
              <a:t> </a:t>
            </a:r>
            <a:r>
              <a:rPr lang="en-US" dirty="0" smtClean="0">
                <a:solidFill>
                  <a:schemeClr val="tx1"/>
                </a:solidFill>
              </a:rPr>
              <a:t>Adult female = 7-8.5 cm.</a:t>
            </a:r>
          </a:p>
          <a:p>
            <a:pPr lvl="2" algn="l">
              <a:buFont typeface="Wingdings" pitchFamily="2" charset="2"/>
              <a:buChar char="§"/>
            </a:pPr>
            <a:r>
              <a:rPr lang="en-US" dirty="0">
                <a:solidFill>
                  <a:schemeClr val="tx1"/>
                </a:solidFill>
              </a:rPr>
              <a:t> </a:t>
            </a:r>
            <a:r>
              <a:rPr lang="en-US" dirty="0" smtClean="0">
                <a:solidFill>
                  <a:schemeClr val="tx1"/>
                </a:solidFill>
              </a:rPr>
              <a:t>Pediatric = (age/4) + 4 mm</a:t>
            </a:r>
          </a:p>
          <a:p>
            <a:pPr algn="l">
              <a:buFont typeface="Arial" pitchFamily="34" charset="0"/>
              <a:buChar char="•"/>
            </a:pPr>
            <a:r>
              <a:rPr lang="en-US" dirty="0">
                <a:solidFill>
                  <a:schemeClr val="tx1"/>
                </a:solidFill>
              </a:rPr>
              <a:t> </a:t>
            </a:r>
            <a:r>
              <a:rPr lang="en-US" dirty="0" smtClean="0">
                <a:solidFill>
                  <a:schemeClr val="tx1"/>
                </a:solidFill>
              </a:rPr>
              <a:t>Length:</a:t>
            </a:r>
          </a:p>
          <a:p>
            <a:pPr lvl="2" algn="l">
              <a:buFont typeface="Wingdings" pitchFamily="2" charset="2"/>
              <a:buChar char="§"/>
            </a:pPr>
            <a:r>
              <a:rPr lang="en-US" dirty="0">
                <a:solidFill>
                  <a:schemeClr val="tx1"/>
                </a:solidFill>
              </a:rPr>
              <a:t> </a:t>
            </a:r>
            <a:r>
              <a:rPr lang="en-US" dirty="0" smtClean="0">
                <a:solidFill>
                  <a:schemeClr val="tx1"/>
                </a:solidFill>
              </a:rPr>
              <a:t>Oral intubation in adult = 20-30 cm.</a:t>
            </a:r>
          </a:p>
          <a:p>
            <a:pPr lvl="2" algn="l">
              <a:buFont typeface="Wingdings" pitchFamily="2" charset="2"/>
              <a:buChar char="§"/>
            </a:pPr>
            <a:r>
              <a:rPr lang="en-US" dirty="0">
                <a:solidFill>
                  <a:schemeClr val="tx1"/>
                </a:solidFill>
              </a:rPr>
              <a:t> </a:t>
            </a:r>
            <a:r>
              <a:rPr lang="en-US" dirty="0" smtClean="0">
                <a:solidFill>
                  <a:schemeClr val="tx1"/>
                </a:solidFill>
              </a:rPr>
              <a:t>Oral intubation in children = (age/2) + 12 cm.</a:t>
            </a:r>
          </a:p>
          <a:p>
            <a:pPr lvl="2" algn="l">
              <a:buFont typeface="Wingdings" pitchFamily="2" charset="2"/>
              <a:buChar char="§"/>
            </a:pPr>
            <a:r>
              <a:rPr lang="en-US" dirty="0">
                <a:solidFill>
                  <a:schemeClr val="tx1"/>
                </a:solidFill>
              </a:rPr>
              <a:t> </a:t>
            </a:r>
            <a:r>
              <a:rPr lang="en-US" dirty="0" smtClean="0">
                <a:solidFill>
                  <a:schemeClr val="tx1"/>
                </a:solidFill>
              </a:rPr>
              <a:t>Nasal intubation in children = (age/2) + 15cm.</a:t>
            </a:r>
            <a:endParaRPr lang="en-US" dirty="0">
              <a:solidFill>
                <a:schemeClr val="tx1"/>
              </a:solidFill>
            </a:endParaRPr>
          </a:p>
        </p:txBody>
      </p:sp>
      <p:sp>
        <p:nvSpPr>
          <p:cNvPr id="4" name="Footer Placeholder 3"/>
          <p:cNvSpPr>
            <a:spLocks noGrp="1"/>
          </p:cNvSpPr>
          <p:nvPr>
            <p:ph type="ftr" sz="quarter" idx="11"/>
          </p:nvPr>
        </p:nvSpPr>
        <p:spPr/>
        <p:txBody>
          <a:bodyPr/>
          <a:lstStyle/>
          <a:p>
            <a:r>
              <a:rPr lang="en-US" smtClean="0"/>
              <a:t>Ehab A. Albalbisi</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04800"/>
            <a:ext cx="7772400" cy="1543050"/>
          </a:xfrm>
        </p:spPr>
        <p:txBody>
          <a:bodyPr/>
          <a:lstStyle/>
          <a:p>
            <a:r>
              <a:rPr lang="en-US" b="1" i="1" u="sng" dirty="0" smtClean="0">
                <a:solidFill>
                  <a:srgbClr val="FF0000"/>
                </a:solidFill>
              </a:rPr>
              <a:t>Shape</a:t>
            </a:r>
            <a:endParaRPr lang="en-US" b="1" i="1" u="sng" dirty="0">
              <a:solidFill>
                <a:srgbClr val="FF0000"/>
              </a:solidFill>
            </a:endParaRPr>
          </a:p>
        </p:txBody>
      </p:sp>
      <p:sp>
        <p:nvSpPr>
          <p:cNvPr id="3" name="Subtitle 2"/>
          <p:cNvSpPr>
            <a:spLocks noGrp="1"/>
          </p:cNvSpPr>
          <p:nvPr>
            <p:ph type="subTitle" idx="1"/>
          </p:nvPr>
        </p:nvSpPr>
        <p:spPr>
          <a:xfrm>
            <a:off x="533400" y="1447800"/>
            <a:ext cx="8077200" cy="4267200"/>
          </a:xfrm>
        </p:spPr>
        <p:txBody>
          <a:bodyPr/>
          <a:lstStyle/>
          <a:p>
            <a:pPr algn="l">
              <a:buFont typeface="Arial" pitchFamily="34" charset="0"/>
              <a:buChar char="•"/>
            </a:pPr>
            <a:r>
              <a:rPr lang="en-US" dirty="0" smtClean="0">
                <a:solidFill>
                  <a:schemeClr val="tx1"/>
                </a:solidFill>
              </a:rPr>
              <a:t> Curved:</a:t>
            </a:r>
          </a:p>
          <a:p>
            <a:pPr lvl="2" algn="l">
              <a:buFont typeface="Wingdings" pitchFamily="2" charset="2"/>
              <a:buChar char="§"/>
            </a:pPr>
            <a:r>
              <a:rPr lang="en-US" dirty="0">
                <a:solidFill>
                  <a:schemeClr val="tx1"/>
                </a:solidFill>
              </a:rPr>
              <a:t> </a:t>
            </a:r>
            <a:r>
              <a:rPr lang="en-US" dirty="0" smtClean="0">
                <a:solidFill>
                  <a:schemeClr val="tx1"/>
                </a:solidFill>
              </a:rPr>
              <a:t>These should be cut to  the correct length as there is a risk accidental intubation of a bronchus (usually the right main bronchus) if the tip is inserted too far.</a:t>
            </a:r>
          </a:p>
          <a:p>
            <a:pPr algn="l"/>
            <a:endParaRPr lang="en-US" dirty="0">
              <a:solidFill>
                <a:schemeClr val="tx1"/>
              </a:solidFill>
            </a:endParaRPr>
          </a:p>
        </p:txBody>
      </p:sp>
      <p:pic>
        <p:nvPicPr>
          <p:cNvPr id="4" name="Picture 3" descr="2.jpg"/>
          <p:cNvPicPr>
            <a:picLocks noChangeAspect="1"/>
          </p:cNvPicPr>
          <p:nvPr/>
        </p:nvPicPr>
        <p:blipFill>
          <a:blip r:embed="rId3"/>
          <a:stretch>
            <a:fillRect/>
          </a:stretch>
        </p:blipFill>
        <p:spPr>
          <a:xfrm>
            <a:off x="2362200" y="3657600"/>
            <a:ext cx="5105400" cy="2895600"/>
          </a:xfrm>
          <a:prstGeom prst="rect">
            <a:avLst/>
          </a:prstGeom>
        </p:spPr>
      </p:pic>
      <p:sp>
        <p:nvSpPr>
          <p:cNvPr id="5" name="Footer Placeholder 4"/>
          <p:cNvSpPr>
            <a:spLocks noGrp="1"/>
          </p:cNvSpPr>
          <p:nvPr>
            <p:ph type="ftr" sz="quarter" idx="11"/>
          </p:nvPr>
        </p:nvSpPr>
        <p:spPr/>
        <p:txBody>
          <a:bodyPr/>
          <a:lstStyle/>
          <a:p>
            <a:r>
              <a:rPr lang="en-US" smtClean="0"/>
              <a:t>Ehab A. Albalbisi</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04800"/>
            <a:ext cx="7772400" cy="1543050"/>
          </a:xfrm>
        </p:spPr>
        <p:txBody>
          <a:bodyPr/>
          <a:lstStyle/>
          <a:p>
            <a:r>
              <a:rPr lang="en-US" b="1" i="1" u="sng" dirty="0" smtClean="0">
                <a:solidFill>
                  <a:srgbClr val="FF0000"/>
                </a:solidFill>
              </a:rPr>
              <a:t>Shape (con…)</a:t>
            </a:r>
            <a:endParaRPr lang="en-US" b="1" i="1" u="sng" dirty="0">
              <a:solidFill>
                <a:srgbClr val="FF0000"/>
              </a:solidFill>
            </a:endParaRPr>
          </a:p>
        </p:txBody>
      </p:sp>
      <p:sp>
        <p:nvSpPr>
          <p:cNvPr id="3" name="Subtitle 2"/>
          <p:cNvSpPr>
            <a:spLocks noGrp="1"/>
          </p:cNvSpPr>
          <p:nvPr>
            <p:ph type="subTitle" idx="1"/>
          </p:nvPr>
        </p:nvSpPr>
        <p:spPr>
          <a:xfrm>
            <a:off x="533400" y="1447800"/>
            <a:ext cx="8077200" cy="4267200"/>
          </a:xfrm>
        </p:spPr>
        <p:txBody>
          <a:bodyPr/>
          <a:lstStyle/>
          <a:p>
            <a:pPr algn="l">
              <a:buFont typeface="Arial" pitchFamily="34" charset="0"/>
              <a:buChar char="•"/>
            </a:pPr>
            <a:r>
              <a:rPr lang="en-US" dirty="0" smtClean="0">
                <a:solidFill>
                  <a:schemeClr val="tx1"/>
                </a:solidFill>
              </a:rPr>
              <a:t> Oxford:</a:t>
            </a:r>
          </a:p>
          <a:p>
            <a:pPr lvl="2" algn="l">
              <a:buFont typeface="Wingdings" pitchFamily="2" charset="2"/>
              <a:buChar char="§"/>
            </a:pPr>
            <a:r>
              <a:rPr lang="en-US" sz="2000" dirty="0">
                <a:solidFill>
                  <a:schemeClr val="tx1"/>
                </a:solidFill>
              </a:rPr>
              <a:t> </a:t>
            </a:r>
            <a:r>
              <a:rPr lang="en-US" sz="2000" dirty="0" smtClean="0">
                <a:solidFill>
                  <a:schemeClr val="tx1"/>
                </a:solidFill>
              </a:rPr>
              <a:t>is L-shaped and the angle of the tubes lies in the pharynx; the distal end is of a fixed length.</a:t>
            </a:r>
          </a:p>
          <a:p>
            <a:pPr lvl="2" algn="l">
              <a:buFont typeface="Wingdings" pitchFamily="2" charset="2"/>
              <a:buChar char="§"/>
            </a:pPr>
            <a:r>
              <a:rPr lang="en-US" sz="2000" dirty="0">
                <a:solidFill>
                  <a:schemeClr val="tx1"/>
                </a:solidFill>
              </a:rPr>
              <a:t> </a:t>
            </a:r>
            <a:r>
              <a:rPr lang="en-US" sz="2000" dirty="0" smtClean="0">
                <a:solidFill>
                  <a:schemeClr val="tx1"/>
                </a:solidFill>
              </a:rPr>
              <a:t>It is claimed that the use of an Oxford tube reduces the risk of bronchial intubation.</a:t>
            </a:r>
          </a:p>
          <a:p>
            <a:pPr lvl="2" algn="l">
              <a:buFont typeface="Wingdings" pitchFamily="2" charset="2"/>
              <a:buChar char="§"/>
            </a:pPr>
            <a:r>
              <a:rPr lang="en-US" sz="2000" dirty="0">
                <a:solidFill>
                  <a:schemeClr val="tx1"/>
                </a:solidFill>
              </a:rPr>
              <a:t> </a:t>
            </a:r>
            <a:r>
              <a:rPr lang="en-US" sz="2000" dirty="0" smtClean="0">
                <a:solidFill>
                  <a:schemeClr val="tx1"/>
                </a:solidFill>
              </a:rPr>
              <a:t>There may be less risk of an Oxford tube kinking if the head id flexed during surgery.</a:t>
            </a:r>
          </a:p>
          <a:p>
            <a:pPr lvl="2" algn="l">
              <a:buFont typeface="Wingdings" pitchFamily="2" charset="2"/>
              <a:buChar char="§"/>
            </a:pPr>
            <a:r>
              <a:rPr lang="en-US" sz="2000" dirty="0" smtClean="0">
                <a:solidFill>
                  <a:schemeClr val="tx1"/>
                </a:solidFill>
              </a:rPr>
              <a:t>However, an introducer is required to pass an Oxford tube through the larynx.</a:t>
            </a:r>
          </a:p>
          <a:p>
            <a:pPr algn="l"/>
            <a:endParaRPr lang="en-US" dirty="0">
              <a:solidFill>
                <a:schemeClr val="tx1"/>
              </a:solidFill>
            </a:endParaRPr>
          </a:p>
        </p:txBody>
      </p:sp>
      <p:pic>
        <p:nvPicPr>
          <p:cNvPr id="5" name="Picture 4" descr="3.jpg"/>
          <p:cNvPicPr>
            <a:picLocks noChangeAspect="1"/>
          </p:cNvPicPr>
          <p:nvPr/>
        </p:nvPicPr>
        <p:blipFill>
          <a:blip r:embed="rId3"/>
          <a:stretch>
            <a:fillRect/>
          </a:stretch>
        </p:blipFill>
        <p:spPr>
          <a:xfrm>
            <a:off x="762000" y="4648200"/>
            <a:ext cx="4495800" cy="1929384"/>
          </a:xfrm>
          <a:prstGeom prst="rect">
            <a:avLst/>
          </a:prstGeom>
        </p:spPr>
      </p:pic>
      <p:pic>
        <p:nvPicPr>
          <p:cNvPr id="6" name="Picture 5" descr="4.jpg"/>
          <p:cNvPicPr>
            <a:picLocks noChangeAspect="1"/>
          </p:cNvPicPr>
          <p:nvPr/>
        </p:nvPicPr>
        <p:blipFill>
          <a:blip r:embed="rId4"/>
          <a:stretch>
            <a:fillRect/>
          </a:stretch>
        </p:blipFill>
        <p:spPr>
          <a:xfrm>
            <a:off x="5943600" y="4495800"/>
            <a:ext cx="2724150" cy="2141220"/>
          </a:xfrm>
          <a:prstGeom prst="rect">
            <a:avLst/>
          </a:prstGeom>
        </p:spPr>
      </p:pic>
      <p:sp>
        <p:nvSpPr>
          <p:cNvPr id="7" name="Footer Placeholder 6"/>
          <p:cNvSpPr>
            <a:spLocks noGrp="1"/>
          </p:cNvSpPr>
          <p:nvPr>
            <p:ph type="ftr" sz="quarter" idx="11"/>
          </p:nvPr>
        </p:nvSpPr>
        <p:spPr/>
        <p:txBody>
          <a:bodyPr/>
          <a:lstStyle/>
          <a:p>
            <a:r>
              <a:rPr lang="en-US" smtClean="0"/>
              <a:t>Ehab A. Albalbisi</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04800"/>
            <a:ext cx="7772400" cy="1543050"/>
          </a:xfrm>
        </p:spPr>
        <p:txBody>
          <a:bodyPr/>
          <a:lstStyle/>
          <a:p>
            <a:r>
              <a:rPr lang="en-US" b="1" i="1" u="sng" dirty="0" smtClean="0">
                <a:solidFill>
                  <a:srgbClr val="FF0000"/>
                </a:solidFill>
              </a:rPr>
              <a:t>Shape (con…)</a:t>
            </a:r>
            <a:endParaRPr lang="en-US" b="1" i="1" u="sng" dirty="0">
              <a:solidFill>
                <a:srgbClr val="FF0000"/>
              </a:solidFill>
            </a:endParaRPr>
          </a:p>
        </p:txBody>
      </p:sp>
      <p:sp>
        <p:nvSpPr>
          <p:cNvPr id="3" name="Subtitle 2"/>
          <p:cNvSpPr>
            <a:spLocks noGrp="1"/>
          </p:cNvSpPr>
          <p:nvPr>
            <p:ph type="subTitle" idx="1"/>
          </p:nvPr>
        </p:nvSpPr>
        <p:spPr>
          <a:xfrm>
            <a:off x="533400" y="1447800"/>
            <a:ext cx="8077200" cy="4267200"/>
          </a:xfrm>
        </p:spPr>
        <p:txBody>
          <a:bodyPr/>
          <a:lstStyle/>
          <a:p>
            <a:pPr algn="l">
              <a:buFont typeface="Arial" pitchFamily="34" charset="0"/>
              <a:buChar char="•"/>
            </a:pPr>
            <a:r>
              <a:rPr lang="en-US" dirty="0" smtClean="0">
                <a:solidFill>
                  <a:schemeClr val="tx1"/>
                </a:solidFill>
              </a:rPr>
              <a:t> RAE (Ring-Adair-Elwyn) tubes: </a:t>
            </a:r>
          </a:p>
          <a:p>
            <a:pPr lvl="2" algn="l">
              <a:buFont typeface="Wingdings" pitchFamily="2" charset="2"/>
              <a:buChar char="§"/>
            </a:pPr>
            <a:r>
              <a:rPr lang="en-US" dirty="0">
                <a:solidFill>
                  <a:schemeClr val="tx1"/>
                </a:solidFill>
              </a:rPr>
              <a:t> </a:t>
            </a:r>
            <a:r>
              <a:rPr lang="en-US" dirty="0" smtClean="0">
                <a:solidFill>
                  <a:schemeClr val="tx1"/>
                </a:solidFill>
              </a:rPr>
              <a:t>Pre-formed curves and they can be used either orally or nasally.</a:t>
            </a:r>
            <a:endParaRPr lang="en-US" dirty="0">
              <a:solidFill>
                <a:schemeClr val="tx1"/>
              </a:solidFill>
            </a:endParaRPr>
          </a:p>
        </p:txBody>
      </p:sp>
      <p:pic>
        <p:nvPicPr>
          <p:cNvPr id="5" name="Picture 4" descr="5.jpg"/>
          <p:cNvPicPr>
            <a:picLocks noChangeAspect="1"/>
          </p:cNvPicPr>
          <p:nvPr/>
        </p:nvPicPr>
        <p:blipFill>
          <a:blip r:embed="rId3"/>
          <a:stretch>
            <a:fillRect/>
          </a:stretch>
        </p:blipFill>
        <p:spPr>
          <a:xfrm>
            <a:off x="457200" y="3276600"/>
            <a:ext cx="3886200" cy="2778633"/>
          </a:xfrm>
          <a:prstGeom prst="rect">
            <a:avLst/>
          </a:prstGeom>
        </p:spPr>
      </p:pic>
      <p:pic>
        <p:nvPicPr>
          <p:cNvPr id="6" name="Picture 5" descr="6.jpg"/>
          <p:cNvPicPr>
            <a:picLocks noChangeAspect="1"/>
          </p:cNvPicPr>
          <p:nvPr/>
        </p:nvPicPr>
        <p:blipFill>
          <a:blip r:embed="rId4"/>
          <a:stretch>
            <a:fillRect/>
          </a:stretch>
        </p:blipFill>
        <p:spPr>
          <a:xfrm>
            <a:off x="4953000" y="3810000"/>
            <a:ext cx="3533775" cy="1628775"/>
          </a:xfrm>
          <a:prstGeom prst="rect">
            <a:avLst/>
          </a:prstGeom>
        </p:spPr>
      </p:pic>
      <p:sp>
        <p:nvSpPr>
          <p:cNvPr id="7" name="Footer Placeholder 6"/>
          <p:cNvSpPr>
            <a:spLocks noGrp="1"/>
          </p:cNvSpPr>
          <p:nvPr>
            <p:ph type="ftr" sz="quarter" idx="11"/>
          </p:nvPr>
        </p:nvSpPr>
        <p:spPr/>
        <p:txBody>
          <a:bodyPr/>
          <a:lstStyle/>
          <a:p>
            <a:r>
              <a:rPr lang="en-US" smtClean="0"/>
              <a:t>Ehab A. Albalbisi</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04800"/>
            <a:ext cx="7772400" cy="1543050"/>
          </a:xfrm>
        </p:spPr>
        <p:txBody>
          <a:bodyPr/>
          <a:lstStyle/>
          <a:p>
            <a:r>
              <a:rPr lang="en-US" b="1" i="1" u="sng" dirty="0" smtClean="0">
                <a:solidFill>
                  <a:srgbClr val="FF0000"/>
                </a:solidFill>
              </a:rPr>
              <a:t>Cuff</a:t>
            </a:r>
            <a:endParaRPr lang="en-US" b="1" i="1" u="sng" dirty="0">
              <a:solidFill>
                <a:srgbClr val="FF0000"/>
              </a:solidFill>
            </a:endParaRPr>
          </a:p>
        </p:txBody>
      </p:sp>
      <p:sp>
        <p:nvSpPr>
          <p:cNvPr id="3" name="Subtitle 2"/>
          <p:cNvSpPr>
            <a:spLocks noGrp="1"/>
          </p:cNvSpPr>
          <p:nvPr>
            <p:ph type="subTitle" idx="1"/>
          </p:nvPr>
        </p:nvSpPr>
        <p:spPr>
          <a:xfrm>
            <a:off x="533400" y="1752600"/>
            <a:ext cx="8077200" cy="4267200"/>
          </a:xfrm>
        </p:spPr>
        <p:txBody>
          <a:bodyPr/>
          <a:lstStyle/>
          <a:p>
            <a:pPr algn="l">
              <a:buFont typeface="Arial" pitchFamily="34" charset="0"/>
              <a:buChar char="•"/>
            </a:pPr>
            <a:r>
              <a:rPr lang="en-US" dirty="0" smtClean="0">
                <a:solidFill>
                  <a:srgbClr val="FF0000"/>
                </a:solidFill>
              </a:rPr>
              <a:t> Low volume high pressure:</a:t>
            </a:r>
          </a:p>
          <a:p>
            <a:pPr lvl="2" algn="l">
              <a:buFont typeface="Wingdings" pitchFamily="2" charset="2"/>
              <a:buChar char="§"/>
            </a:pPr>
            <a:r>
              <a:rPr lang="en-US" sz="2000" dirty="0">
                <a:solidFill>
                  <a:schemeClr val="tx1"/>
                </a:solidFill>
              </a:rPr>
              <a:t> </a:t>
            </a:r>
            <a:r>
              <a:rPr lang="en-US" sz="2000" dirty="0" smtClean="0">
                <a:solidFill>
                  <a:schemeClr val="tx1"/>
                </a:solidFill>
              </a:rPr>
              <a:t>Require inflation to a high pressure to effect a seal with trachea.</a:t>
            </a:r>
          </a:p>
          <a:p>
            <a:pPr lvl="2" algn="l">
              <a:buFont typeface="Wingdings" pitchFamily="2" charset="2"/>
              <a:buChar char="§"/>
            </a:pPr>
            <a:r>
              <a:rPr lang="en-US" sz="2000" dirty="0" smtClean="0">
                <a:solidFill>
                  <a:schemeClr val="tx1"/>
                </a:solidFill>
              </a:rPr>
              <a:t>The pressure within a low volume cuff does not relate to the pressure exerted by the cuff on the trachea.</a:t>
            </a:r>
          </a:p>
          <a:p>
            <a:pPr lvl="2" algn="l">
              <a:buFont typeface="Wingdings" pitchFamily="2" charset="2"/>
              <a:buChar char="§"/>
            </a:pPr>
            <a:r>
              <a:rPr lang="en-US" sz="2000" dirty="0">
                <a:solidFill>
                  <a:schemeClr val="tx1"/>
                </a:solidFill>
              </a:rPr>
              <a:t> </a:t>
            </a:r>
            <a:r>
              <a:rPr lang="en-US" sz="2000" dirty="0" smtClean="0">
                <a:solidFill>
                  <a:schemeClr val="tx1"/>
                </a:solidFill>
              </a:rPr>
              <a:t>However,  a high pressure may be exerted on the mucosa if the cuff is overinflated. This may occur inadvertently during anesthesia because nitrous oxide diffuse through some type of plastic.</a:t>
            </a:r>
          </a:p>
          <a:p>
            <a:pPr lvl="2" algn="l">
              <a:buFont typeface="Wingdings" pitchFamily="2" charset="2"/>
              <a:buChar char="§"/>
            </a:pPr>
            <a:r>
              <a:rPr lang="en-US" sz="2000" dirty="0" smtClean="0">
                <a:solidFill>
                  <a:schemeClr val="tx1"/>
                </a:solidFill>
              </a:rPr>
              <a:t>Some </a:t>
            </a:r>
            <a:r>
              <a:rPr lang="en-US" sz="2000" dirty="0" err="1" smtClean="0">
                <a:solidFill>
                  <a:schemeClr val="tx1"/>
                </a:solidFill>
              </a:rPr>
              <a:t>anaesthetists</a:t>
            </a:r>
            <a:r>
              <a:rPr lang="en-US" sz="2000" dirty="0" smtClean="0">
                <a:solidFill>
                  <a:schemeClr val="tx1"/>
                </a:solidFill>
              </a:rPr>
              <a:t> innate the cuff with an oxygen/nitrous mixture to obviate this problem. Alternatively. The cuff volume may be readjusted after 10-15 min of </a:t>
            </a:r>
            <a:r>
              <a:rPr lang="en-US" sz="2000" dirty="0" err="1" smtClean="0">
                <a:solidFill>
                  <a:schemeClr val="tx1"/>
                </a:solidFill>
              </a:rPr>
              <a:t>anaesthesia</a:t>
            </a:r>
            <a:r>
              <a:rPr lang="en-US" sz="2000" dirty="0">
                <a:solidFill>
                  <a:schemeClr val="tx1"/>
                </a:solidFill>
              </a:rPr>
              <a:t>.</a:t>
            </a:r>
          </a:p>
        </p:txBody>
      </p:sp>
      <p:sp>
        <p:nvSpPr>
          <p:cNvPr id="4" name="Footer Placeholder 3"/>
          <p:cNvSpPr>
            <a:spLocks noGrp="1"/>
          </p:cNvSpPr>
          <p:nvPr>
            <p:ph type="ftr" sz="quarter" idx="11"/>
          </p:nvPr>
        </p:nvSpPr>
        <p:spPr/>
        <p:txBody>
          <a:bodyPr/>
          <a:lstStyle/>
          <a:p>
            <a:r>
              <a:rPr lang="en-US" smtClean="0"/>
              <a:t>Ehab A. Albalbisi</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04800"/>
            <a:ext cx="7772400" cy="1543050"/>
          </a:xfrm>
        </p:spPr>
        <p:txBody>
          <a:bodyPr/>
          <a:lstStyle/>
          <a:p>
            <a:r>
              <a:rPr lang="en-US" b="1" i="1" u="sng" dirty="0" smtClean="0">
                <a:solidFill>
                  <a:srgbClr val="FF0000"/>
                </a:solidFill>
              </a:rPr>
              <a:t>Cuff (con…)</a:t>
            </a:r>
            <a:endParaRPr lang="en-US" b="1" i="1" u="sng" dirty="0">
              <a:solidFill>
                <a:srgbClr val="FF0000"/>
              </a:solidFill>
            </a:endParaRPr>
          </a:p>
        </p:txBody>
      </p:sp>
      <p:sp>
        <p:nvSpPr>
          <p:cNvPr id="3" name="Subtitle 2"/>
          <p:cNvSpPr>
            <a:spLocks noGrp="1"/>
          </p:cNvSpPr>
          <p:nvPr>
            <p:ph type="subTitle" idx="1"/>
          </p:nvPr>
        </p:nvSpPr>
        <p:spPr>
          <a:xfrm>
            <a:off x="533400" y="1752600"/>
            <a:ext cx="8077200" cy="4267200"/>
          </a:xfrm>
        </p:spPr>
        <p:txBody>
          <a:bodyPr/>
          <a:lstStyle/>
          <a:p>
            <a:pPr algn="l">
              <a:buFont typeface="Arial" pitchFamily="34" charset="0"/>
              <a:buChar char="•"/>
            </a:pPr>
            <a:r>
              <a:rPr lang="en-US" dirty="0" smtClean="0">
                <a:solidFill>
                  <a:srgbClr val="FF0000"/>
                </a:solidFill>
              </a:rPr>
              <a:t> High volume low pressure:</a:t>
            </a:r>
          </a:p>
          <a:p>
            <a:pPr lvl="2" algn="l">
              <a:buFont typeface="Wingdings" pitchFamily="2" charset="2"/>
              <a:buChar char="§"/>
            </a:pPr>
            <a:r>
              <a:rPr lang="en-US" sz="2000" dirty="0" smtClean="0">
                <a:solidFill>
                  <a:schemeClr val="tx1"/>
                </a:solidFill>
              </a:rPr>
              <a:t>  Cover a larger area of tracheal wall and may effect a seal with less pressure exerted on the mucosa.</a:t>
            </a:r>
          </a:p>
          <a:p>
            <a:pPr lvl="2" algn="l"/>
            <a:endParaRPr lang="en-US" sz="2000" dirty="0" smtClean="0">
              <a:solidFill>
                <a:schemeClr val="tx1"/>
              </a:solidFill>
            </a:endParaRPr>
          </a:p>
          <a:p>
            <a:pPr lvl="2" algn="l">
              <a:buFont typeface="Wingdings" pitchFamily="2" charset="2"/>
              <a:buChar char="§"/>
            </a:pPr>
            <a:r>
              <a:rPr lang="en-US" sz="2000" dirty="0">
                <a:solidFill>
                  <a:schemeClr val="tx1"/>
                </a:solidFill>
              </a:rPr>
              <a:t> </a:t>
            </a:r>
            <a:r>
              <a:rPr lang="en-US" sz="2000" dirty="0" smtClean="0">
                <a:solidFill>
                  <a:schemeClr val="tx1"/>
                </a:solidFill>
              </a:rPr>
              <a:t>However, they may cause more trauma during insertion and may become puckered in relatively small trachea.</a:t>
            </a:r>
          </a:p>
          <a:p>
            <a:pPr lvl="2" algn="l"/>
            <a:endParaRPr lang="en-US" sz="2000" dirty="0" smtClean="0">
              <a:solidFill>
                <a:schemeClr val="tx1"/>
              </a:solidFill>
            </a:endParaRPr>
          </a:p>
          <a:p>
            <a:pPr lvl="2" algn="l">
              <a:buFont typeface="Wingdings" pitchFamily="2" charset="2"/>
              <a:buChar char="§"/>
            </a:pPr>
            <a:r>
              <a:rPr lang="en-US" sz="2000" dirty="0">
                <a:solidFill>
                  <a:schemeClr val="tx1"/>
                </a:solidFill>
              </a:rPr>
              <a:t> </a:t>
            </a:r>
            <a:r>
              <a:rPr lang="en-US" sz="2000" dirty="0" err="1" smtClean="0">
                <a:solidFill>
                  <a:schemeClr val="tx1"/>
                </a:solidFill>
              </a:rPr>
              <a:t>Herniation</a:t>
            </a:r>
            <a:r>
              <a:rPr lang="en-US" sz="2000" dirty="0" smtClean="0">
                <a:solidFill>
                  <a:schemeClr val="tx1"/>
                </a:solidFill>
              </a:rPr>
              <a:t> of an overinflated cuff may occlude the distal end of the tracheal tube and cause partial or total airway obstruction.</a:t>
            </a:r>
            <a:endParaRPr lang="en-US" sz="2000" dirty="0">
              <a:solidFill>
                <a:schemeClr val="tx1"/>
              </a:solidFill>
            </a:endParaRPr>
          </a:p>
        </p:txBody>
      </p:sp>
      <p:sp>
        <p:nvSpPr>
          <p:cNvPr id="4" name="Footer Placeholder 3"/>
          <p:cNvSpPr>
            <a:spLocks noGrp="1"/>
          </p:cNvSpPr>
          <p:nvPr>
            <p:ph type="ftr" sz="quarter" idx="11"/>
          </p:nvPr>
        </p:nvSpPr>
        <p:spPr/>
        <p:txBody>
          <a:bodyPr/>
          <a:lstStyle/>
          <a:p>
            <a:r>
              <a:rPr lang="en-US" smtClean="0"/>
              <a:t>Ehab A. Albalbisi</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04800"/>
            <a:ext cx="7772400" cy="1543050"/>
          </a:xfrm>
        </p:spPr>
        <p:txBody>
          <a:bodyPr/>
          <a:lstStyle/>
          <a:p>
            <a:r>
              <a:rPr lang="en-US" b="1" i="1" u="sng" dirty="0" err="1" smtClean="0">
                <a:solidFill>
                  <a:srgbClr val="FF0000"/>
                </a:solidFill>
              </a:rPr>
              <a:t>Uncuffed</a:t>
            </a:r>
            <a:endParaRPr lang="en-US" b="1" i="1" u="sng" dirty="0">
              <a:solidFill>
                <a:srgbClr val="FF0000"/>
              </a:solidFill>
            </a:endParaRPr>
          </a:p>
        </p:txBody>
      </p:sp>
      <p:sp>
        <p:nvSpPr>
          <p:cNvPr id="3" name="Subtitle 2"/>
          <p:cNvSpPr>
            <a:spLocks noGrp="1"/>
          </p:cNvSpPr>
          <p:nvPr>
            <p:ph type="subTitle" idx="1"/>
          </p:nvPr>
        </p:nvSpPr>
        <p:spPr>
          <a:xfrm>
            <a:off x="533400" y="1752600"/>
            <a:ext cx="8077200" cy="4267200"/>
          </a:xfrm>
        </p:spPr>
        <p:txBody>
          <a:bodyPr>
            <a:normAutofit/>
          </a:bodyPr>
          <a:lstStyle/>
          <a:p>
            <a:pPr algn="l">
              <a:buFont typeface="Arial" pitchFamily="34" charset="0"/>
              <a:buChar char="•"/>
            </a:pPr>
            <a:r>
              <a:rPr lang="en-US" dirty="0" smtClean="0">
                <a:solidFill>
                  <a:schemeClr val="tx1"/>
                </a:solidFill>
              </a:rPr>
              <a:t> Are used in children.</a:t>
            </a:r>
            <a:endParaRPr lang="en-US" dirty="0">
              <a:solidFill>
                <a:schemeClr val="tx1"/>
              </a:solidFill>
            </a:endParaRPr>
          </a:p>
        </p:txBody>
      </p:sp>
      <p:pic>
        <p:nvPicPr>
          <p:cNvPr id="4" name="Picture 3" descr="8.jpg"/>
          <p:cNvPicPr>
            <a:picLocks noChangeAspect="1"/>
          </p:cNvPicPr>
          <p:nvPr/>
        </p:nvPicPr>
        <p:blipFill>
          <a:blip r:embed="rId3"/>
          <a:stretch>
            <a:fillRect/>
          </a:stretch>
        </p:blipFill>
        <p:spPr>
          <a:xfrm>
            <a:off x="685800" y="2895600"/>
            <a:ext cx="3967480" cy="2705100"/>
          </a:xfrm>
          <a:prstGeom prst="rect">
            <a:avLst/>
          </a:prstGeom>
        </p:spPr>
      </p:pic>
      <p:pic>
        <p:nvPicPr>
          <p:cNvPr id="5" name="Picture 4" descr="9.jpg"/>
          <p:cNvPicPr>
            <a:picLocks noChangeAspect="1"/>
          </p:cNvPicPr>
          <p:nvPr/>
        </p:nvPicPr>
        <p:blipFill>
          <a:blip r:embed="rId4"/>
          <a:stretch>
            <a:fillRect/>
          </a:stretch>
        </p:blipFill>
        <p:spPr>
          <a:xfrm>
            <a:off x="5791200" y="2819400"/>
            <a:ext cx="2381250" cy="2657475"/>
          </a:xfrm>
          <a:prstGeom prst="rect">
            <a:avLst/>
          </a:prstGeom>
        </p:spPr>
      </p:pic>
      <p:sp>
        <p:nvSpPr>
          <p:cNvPr id="6" name="Footer Placeholder 5"/>
          <p:cNvSpPr>
            <a:spLocks noGrp="1"/>
          </p:cNvSpPr>
          <p:nvPr>
            <p:ph type="ftr" sz="quarter" idx="11"/>
          </p:nvPr>
        </p:nvSpPr>
        <p:spPr/>
        <p:txBody>
          <a:bodyPr/>
          <a:lstStyle/>
          <a:p>
            <a:r>
              <a:rPr lang="en-US" smtClean="0"/>
              <a:t>Ehab A. Albalbisi</a:t>
            </a: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TotalTime>
  <Words>1223</Words>
  <Application>Microsoft Office PowerPoint</Application>
  <PresentationFormat>On-screen Show (4:3)</PresentationFormat>
  <Paragraphs>159</Paragraphs>
  <Slides>28</Slides>
  <Notes>28</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Objectives</vt:lpstr>
      <vt:lpstr>Types of endotracheal tubes</vt:lpstr>
      <vt:lpstr>Diameter and length</vt:lpstr>
      <vt:lpstr>Shape</vt:lpstr>
      <vt:lpstr>Shape (con…)</vt:lpstr>
      <vt:lpstr>Shape (con…)</vt:lpstr>
      <vt:lpstr>Cuff</vt:lpstr>
      <vt:lpstr>Cuff (con…)</vt:lpstr>
      <vt:lpstr>Uncuffed</vt:lpstr>
      <vt:lpstr>Specialized</vt:lpstr>
      <vt:lpstr>Laryngeal mask airway (LMA)</vt:lpstr>
      <vt:lpstr>Slide 12</vt:lpstr>
      <vt:lpstr>Slide 13</vt:lpstr>
      <vt:lpstr>Types</vt:lpstr>
      <vt:lpstr>Types (con…)</vt:lpstr>
      <vt:lpstr>Technique for insertion</vt:lpstr>
      <vt:lpstr>Technique for insertion (con…)</vt:lpstr>
      <vt:lpstr>Technique for insertion (con…)</vt:lpstr>
      <vt:lpstr>Oropharyngeal (Guedel) airway</vt:lpstr>
      <vt:lpstr>Slide 20</vt:lpstr>
      <vt:lpstr>Slide 21</vt:lpstr>
      <vt:lpstr>Slide 22</vt:lpstr>
      <vt:lpstr>Slide 23</vt:lpstr>
      <vt:lpstr>Nasopharyngeal airway</vt:lpstr>
      <vt:lpstr>Slide 25</vt:lpstr>
      <vt:lpstr>Slide 26</vt:lpstr>
      <vt:lpstr>Slide 27</vt:lpstr>
      <vt:lpstr>Slide 28</vt:lpstr>
    </vt:vector>
  </TitlesOfParts>
  <Company>Free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Virtual PC</dc:creator>
  <cp:lastModifiedBy>Ahmad</cp:lastModifiedBy>
  <cp:revision>17</cp:revision>
  <dcterms:created xsi:type="dcterms:W3CDTF">2012-04-17T19:25:22Z</dcterms:created>
  <dcterms:modified xsi:type="dcterms:W3CDTF">2012-04-18T17:21:05Z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